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261" r:id="rId9"/>
    <p:sldId id="292" r:id="rId10"/>
    <p:sldId id="282" r:id="rId11"/>
    <p:sldId id="293" r:id="rId12"/>
    <p:sldId id="294" r:id="rId13"/>
    <p:sldId id="296" r:id="rId14"/>
    <p:sldId id="295" r:id="rId15"/>
    <p:sldId id="298" r:id="rId16"/>
    <p:sldId id="299" r:id="rId17"/>
    <p:sldId id="263" r:id="rId18"/>
    <p:sldId id="301" r:id="rId19"/>
    <p:sldId id="302" r:id="rId20"/>
    <p:sldId id="303" r:id="rId21"/>
    <p:sldId id="305" r:id="rId22"/>
    <p:sldId id="267" r:id="rId23"/>
    <p:sldId id="262" r:id="rId24"/>
    <p:sldId id="264" r:id="rId25"/>
    <p:sldId id="268" r:id="rId26"/>
    <p:sldId id="269" r:id="rId27"/>
    <p:sldId id="312" r:id="rId28"/>
    <p:sldId id="266" r:id="rId29"/>
    <p:sldId id="272" r:id="rId30"/>
    <p:sldId id="271" r:id="rId31"/>
    <p:sldId id="313" r:id="rId32"/>
    <p:sldId id="273" r:id="rId33"/>
    <p:sldId id="274" r:id="rId34"/>
    <p:sldId id="275" r:id="rId35"/>
    <p:sldId id="309" r:id="rId36"/>
    <p:sldId id="310" r:id="rId37"/>
    <p:sldId id="276" r:id="rId38"/>
    <p:sldId id="300" r:id="rId39"/>
    <p:sldId id="277" r:id="rId40"/>
    <p:sldId id="284" r:id="rId41"/>
    <p:sldId id="279" r:id="rId42"/>
    <p:sldId id="280" r:id="rId43"/>
    <p:sldId id="307" r:id="rId44"/>
    <p:sldId id="306" r:id="rId45"/>
    <p:sldId id="308" r:id="rId46"/>
    <p:sldId id="281" r:id="rId47"/>
    <p:sldId id="285" r:id="rId48"/>
    <p:sldId id="286" r:id="rId49"/>
    <p:sldId id="287" r:id="rId50"/>
    <p:sldId id="311" r:id="rId51"/>
    <p:sldId id="291" r:id="rId52"/>
    <p:sldId id="290" r:id="rId5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D6D1B4B9-1338-4D72-B3C0-5ED06398039B}">
          <p14:sldIdLst>
            <p14:sldId id="256"/>
            <p14:sldId id="257"/>
          </p14:sldIdLst>
        </p14:section>
        <p14:section name="Goals of experiment" id="{819EE534-A2EE-4B9F-9942-1ADC6DF9A7A2}">
          <p14:sldIdLst>
            <p14:sldId id="258"/>
          </p14:sldIdLst>
        </p14:section>
        <p14:section name="Theoretical background" id="{54888BC4-3941-4352-9053-C457528C5F91}">
          <p14:sldIdLst>
            <p14:sldId id="259"/>
            <p14:sldId id="261"/>
            <p14:sldId id="292"/>
            <p14:sldId id="282"/>
            <p14:sldId id="293"/>
            <p14:sldId id="294"/>
          </p14:sldIdLst>
        </p14:section>
        <p14:section name="Measuring pinciples" id="{3929BD41-4C28-4D81-95BF-DF3BE1605097}">
          <p14:sldIdLst>
            <p14:sldId id="296"/>
            <p14:sldId id="295"/>
            <p14:sldId id="298"/>
            <p14:sldId id="299"/>
            <p14:sldId id="263"/>
            <p14:sldId id="301"/>
            <p14:sldId id="302"/>
            <p14:sldId id="303"/>
            <p14:sldId id="305"/>
          </p14:sldIdLst>
        </p14:section>
        <p14:section name="Experiment Setup &amp; Tasks" id="{02C92486-B0BB-4AF3-9F54-60CE69213C59}">
          <p14:sldIdLst>
            <p14:sldId id="267"/>
            <p14:sldId id="262"/>
            <p14:sldId id="264"/>
            <p14:sldId id="268"/>
          </p14:sldIdLst>
        </p14:section>
        <p14:section name="Evaluation of measurements" id="{D0881E39-8E93-4A38-A74C-ADBA2087A4A2}">
          <p14:sldIdLst>
            <p14:sldId id="269"/>
            <p14:sldId id="312"/>
            <p14:sldId id="266"/>
            <p14:sldId id="272"/>
            <p14:sldId id="271"/>
            <p14:sldId id="313"/>
            <p14:sldId id="273"/>
            <p14:sldId id="274"/>
            <p14:sldId id="275"/>
            <p14:sldId id="309"/>
            <p14:sldId id="310"/>
            <p14:sldId id="276"/>
            <p14:sldId id="300"/>
            <p14:sldId id="277"/>
            <p14:sldId id="284"/>
            <p14:sldId id="279"/>
            <p14:sldId id="280"/>
            <p14:sldId id="307"/>
            <p14:sldId id="306"/>
            <p14:sldId id="308"/>
            <p14:sldId id="281"/>
            <p14:sldId id="285"/>
            <p14:sldId id="286"/>
          </p14:sldIdLst>
        </p14:section>
        <p14:section name="Outlook and Discussion" id="{52CFED2E-BFCF-41EF-8D13-DD469A833E0C}">
          <p14:sldIdLst>
            <p14:sldId id="287"/>
            <p14:sldId id="311"/>
            <p14:sldId id="29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430563-C9EA-4A1F-B6C6-060BB65D5D65}" v="14018" dt="2025-01-13T14:24:57.747"/>
    <p1510:client id="{CDA24520-6C1F-FFBF-4A35-3CF4C5C7C707}" v="3" dt="2025-01-12T20:05:39.300"/>
    <p1510:client id="{E3F00F6E-F0D6-D94E-ADB4-BEC20F1CC224}" v="1527" dt="2025-01-12T17:44:46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9" autoAdjust="0"/>
    <p:restoredTop sz="94660"/>
  </p:normalViewPr>
  <p:slideViewPr>
    <p:cSldViewPr snapToGrid="0">
      <p:cViewPr>
        <p:scale>
          <a:sx n="75" d="100"/>
          <a:sy n="75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01DAD-83B1-4126-B73A-1B5C1A61995C}" type="datetimeFigureOut">
              <a:t>11.01.2025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9B581-0617-4EF3-8BD6-11911846D33B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8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perconducting_coherence_length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London_penetration_depth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431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35A2-323C-E2C5-C14D-0CF199D78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41EC792-2536-2538-8D2B-522D68246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B97440-D54B-7B4E-7E24-47977E2F4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Coil couples to super conducting ring</a:t>
            </a:r>
          </a:p>
          <a:p>
            <a:r>
              <a:rPr lang="es-GT"/>
              <a:t>I_\Phi current through coil , M: mutual inductance </a:t>
            </a: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B80907-8D55-9A72-9342-84A572644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40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6483-BB34-72D1-89AB-27A55EAE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EB2EED-8715-BD31-5F79-8799FD341C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7429ABD-C009-7634-68F8-B3E12D8F3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&lt;A^2&gt; = \int_f_0^f_0+\Deltaf  insert niquist formula and derivate i.r f</a:t>
            </a:r>
          </a:p>
          <a:p>
            <a:r>
              <a:rPr lang="es-GT"/>
              <a:t>S_I user kirschhoff’s low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641A1B-CAD5-6B04-6A85-AEB7292C3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310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99B04-55C3-DB90-B943-4F3FBB036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A69A80-D47A-BF11-788B-EF514766F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37E198-B8E6-FF66-5777-B49337985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Workingpoint, set of parameters in which the system is stable: remains the same for different perturbations, aka. Input signals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AC8E27-F6F0-2D82-C1DE-B1A252A82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635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79D12-C385-20AD-E702-8267E4D9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057583-A985-4CA9-C3F7-E8C7553FD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A11447-5516-E28B-DE39-5C69E6FD4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 Figure: two-stage FLL SQUID</a:t>
            </a:r>
          </a:p>
          <a:p>
            <a:r>
              <a:rPr lang="de-DE" err="1"/>
              <a:t>Flux</a:t>
            </a:r>
            <a:r>
              <a:rPr lang="de-DE"/>
              <a:t> </a:t>
            </a:r>
            <a:r>
              <a:rPr lang="de-DE" err="1"/>
              <a:t>change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SQUID </a:t>
            </a:r>
            <a:r>
              <a:rPr lang="de-DE" err="1"/>
              <a:t>generates</a:t>
            </a:r>
            <a:r>
              <a:rPr lang="de-DE"/>
              <a:t> </a:t>
            </a:r>
            <a:r>
              <a:rPr lang="de-DE" err="1"/>
              <a:t>flux</a:t>
            </a:r>
            <a:r>
              <a:rPr lang="de-DE"/>
              <a:t> </a:t>
            </a:r>
            <a:r>
              <a:rPr lang="de-DE" err="1"/>
              <a:t>change</a:t>
            </a:r>
            <a:r>
              <a:rPr lang="de-DE"/>
              <a:t> in \</a:t>
            </a:r>
            <a:r>
              <a:rPr lang="de-DE" err="1"/>
              <a:t>Delata</a:t>
            </a:r>
            <a:r>
              <a:rPr lang="de-DE"/>
              <a:t>\Phi_2 </a:t>
            </a:r>
            <a:r>
              <a:rPr lang="de-DE" err="1"/>
              <a:t>input</a:t>
            </a:r>
            <a:r>
              <a:rPr lang="de-DE"/>
              <a:t> </a:t>
            </a:r>
            <a:r>
              <a:rPr lang="de-DE" err="1"/>
              <a:t>coil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91532F-540B-728A-D8F6-F09D088AD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444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A06C0-70E9-D87C-4D00-557CDD54B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332476C-24E6-9DEB-C27F-26004A9FD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3DDA20-714B-7CC6-F492-94A7737B8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Set everyting to zero. Only turn on biasing current. AMP mode (open loop) U_out amplified by 2000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0FAA34-B2B7-5F8C-590F-17178FC05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923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Set everyting to zero. Only turn on biasing current. AMP mode (open loop) U_out amplified by 2000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759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83161-BA43-A56A-90FA-EED9D233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FA7DDE-CED4-AC06-922D-32CDD0F32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79D801C-015C-830B-72F0-43C86FA50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Set everyting to zero. Only turn on biasing current. AMP mode (open loop) U_out amplified by 2000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956C99-5098-5ABA-786E-6F0DFDB64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3207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LcParenR"/>
            </a:pPr>
            <a:r>
              <a:rPr lang="es-GT" dirty="0"/>
              <a:t>Turn on function input-signal in repective coil. Bias current I_B: maximal U_out swing. U_B center U_out around zero</a:t>
            </a:r>
          </a:p>
          <a:p>
            <a:pPr marL="285750" indent="-285750">
              <a:buAutoNum type="romanLcParenR"/>
            </a:pPr>
            <a:r>
              <a:rPr lang="es-GT" dirty="0"/>
              <a:t>Problem: multiple values with same voltage swing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362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C45D7-B71D-939D-495B-414A8D6D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4F0870-4E97-7143-4C94-B3E48E220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1F5A8A6-C535-7FDE-D2EE-E8F7794F9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Generator in I_\Phi_B, M_\Phi_B is M_IN. I_B maximal voltage swing. Turn off genetarot I_Phi_B to move U_out to zero. Singal to Phi_X move U_out to zero.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F9E7F9-BA38-B1A7-6788-C5035B5A7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307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5DE73-05B0-B7A5-B5A2-36544A8F9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A75B652-C517-C170-6FD6-F8001428B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AD1C3C-A3C1-36EB-AEB8-80A587992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Generator in I_\Phi_B, M_\Phi_B is M_IN. I_B maximal voltage swing. Turn off genetarot I_Phi_B to move U_out to zero. Singal to Phi_X move U_out to zero.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A91F2F-736D-9C6A-4D32-387D27E6F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35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>
                <a:hlinkClick r:id="rId3"/>
              </a:rPr>
              <a:t>superconducting coherence length</a:t>
            </a:r>
            <a:r>
              <a:rPr lang="en-US"/>
              <a:t> ξ in addition to </a:t>
            </a:r>
            <a:r>
              <a:rPr lang="en-US">
                <a:hlinkClick r:id="rId4"/>
              </a:rPr>
              <a:t>London magnetic field penetration depth λ</a:t>
            </a:r>
            <a:r>
              <a:rPr lang="en-US"/>
              <a:t>. According to Ginzburg–Landau theory, in a type-II superconductor λ/ξ&gt;1/2.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Each vortex obeys London's magnetic flux quantization and carries one quantum of magnetic flux Φ0.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Magnetic flux density B</a:t>
            </a:r>
          </a:p>
          <a:p>
            <a:r>
              <a:rPr lang="en-US">
                <a:ea typeface="Calibri"/>
                <a:cs typeface="Calibri"/>
              </a:rPr>
              <a:t>Magnetic Field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9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Generator in I_\Phi_B, M_\Phi_B is M_IN. I_B maximal voltage swing. Turn off genetarot I_Phi_B to move U_out to zero. Singal to Phi_X move U_out to zero.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277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First Tunne array like 1-s. SQUID. Signal I_Phi_X find I_B. Center U_out around 0 with U_B. While array is optimal. Turn on signal I_\Phi_B find bias of frontend SQUID  I . Center with I_\Phi_X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052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D96FF-4071-740C-1D0F-0C5AEDD1C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AF9D4D-BF08-2AE0-40FF-739B54F48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1D075D5-ADF4-2D3E-9DA1-C83450A4B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First Tunne array like 1-s. SQUID. Signal I_Phi_X find I_B. Center U_out around 0 with U_B. While array is optimal. Turn on signal I_\Phi_B find bias of frontend SQUID  I . Center with I_\Phi_X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707FF-E43F-37F7-6322-FAEA16A36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310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CCA98-9562-7797-800C-144982101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DD9BFF-1B9A-F28E-2BB6-80249C128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C981A30-86E0-D0FB-5AAE-012497760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First Tunne array like 1-s. SQUID. Signal I_Phi_X find I_B. Center U_out around 0 with U_B. While array is optimal. Turn on signal I_\Phi_B find bias of frontend SQUID  I . Center with I_\Phi_X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0D9B3D-B5CD-BDA6-9FFA-07D256FC47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551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80E6E-E59F-E028-0F7A-CA9E3226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9EBFFB-40AB-309B-699A-C862FB780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39B64BA-A0EE-20FD-1161-30AF30A7D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First Tunne array like 1-s. SQUID. Signal I_Phi_X find I_B. Center U_out around 0 with U_B. While array is optimal. Turn on signal I_\Phi_B find bias of frontend SQUID  I . Center with I_\Phi_X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498F31-3522-017D-342A-0721D9103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764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Turn off all input signals and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93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Mention what motivates the fitting-range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349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4442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64F39-646A-81E5-CDD1-0709A39B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5A27D-29A3-84C8-E1AF-FD4CDE4F1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A9A4C-C83C-3712-7D6F-9A8E1BAD2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B field, magnetic flux density going through the ring (top picture)</a:t>
            </a:r>
          </a:p>
          <a:p>
            <a:r>
              <a:rPr lang="en-US">
                <a:ea typeface="Calibri"/>
                <a:cs typeface="Calibri"/>
              </a:rPr>
              <a:t>H penetrates into volume -&gt; magnetization. Supercurrents on the surface which don’t decay in time. B-&gt; 0, the B-field inside the loop gets trapped.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A0ED7-4F82-354D-4AE4-A9175DE21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7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Spins of two electrons couple to the singlet state S=0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Flux quantization and </a:t>
            </a:r>
            <a:r>
              <a:rPr lang="en-US" err="1">
                <a:ea typeface="Calibri"/>
                <a:cs typeface="Calibri"/>
              </a:rPr>
              <a:t>Josephon</a:t>
            </a:r>
            <a:r>
              <a:rPr lang="en-US">
                <a:ea typeface="Calibri"/>
                <a:cs typeface="Calibri"/>
              </a:rPr>
              <a:t>-effect are caused by the common macroscopic wave-</a:t>
            </a:r>
            <a:r>
              <a:rPr lang="en-US" err="1">
                <a:ea typeface="Calibri"/>
                <a:cs typeface="Calibri"/>
              </a:rPr>
              <a:t>funciton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1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351AA-BFF9-D256-89C6-E6310ECAD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2790F3-AD13-9B0A-85EC-FA2ECCBB8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E21C69-A2AC-EB13-D8AD-2872FA259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n_i = density of cooper pairs if both S_i are from same material n_1 = n_2</a:t>
            </a:r>
          </a:p>
          <a:p>
            <a:r>
              <a:rPr lang="es-GT"/>
              <a:t>Chemical potential equal for zero V, kappa coupling constant </a:t>
            </a:r>
          </a:p>
          <a:p>
            <a:r>
              <a:rPr lang="es-GT"/>
              <a:t>Phase of CPs</a:t>
            </a:r>
          </a:p>
          <a:p>
            <a:r>
              <a:rPr lang="es-GT"/>
              <a:t>Omega_j = josephson frequency</a:t>
            </a:r>
          </a:p>
          <a:p>
            <a:r>
              <a:rPr lang="es-GT"/>
              <a:t>Supercurrent I_S: Flowing without a voltage with dc JE | Zero voltage state</a:t>
            </a:r>
          </a:p>
          <a:p>
            <a:r>
              <a:rPr lang="es-GT"/>
              <a:t>ac JE | Voltage state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69EBB-9BBD-5576-288E-0C3F1DEEA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062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40759-02A3-CED4-1F96-BDDC46C2E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E933AE5-3F8B-B948-90F7-B47108AD0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42C9B1-454B-EA35-A3FC-C82A53D64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For T&gt;0 thermal energy breaks CPs</a:t>
            </a:r>
          </a:p>
          <a:p>
            <a:r>
              <a:rPr lang="es-GT" dirty="0"/>
              <a:t>I&gt; I_C aka V = I*R&gt; V_g electric. Breaks CPs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43F434-F06A-B319-A00E-4FEB74423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192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Brownian motion: random movement of particles in a liquid medium due to thermal movement of medium and particles</a:t>
            </a:r>
          </a:p>
          <a:p>
            <a:r>
              <a:rPr lang="es-GT"/>
              <a:t>Proportion between varian and T,R, \Delta f found, Nyquist identified it as thermal motion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096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B7CC1-D121-0E1F-8803-A3F61FCA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2AD19-878C-F870-D758-656643174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3EC887-7EAD-C88F-9FE9-D11B40204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&lt;A^2&gt; = \int_f_0^f_0+\Deltaf  insert niquist formula and derivate i.r f</a:t>
            </a:r>
          </a:p>
          <a:p>
            <a:r>
              <a:rPr lang="es-GT"/>
              <a:t>S_I user kirschhoff’s low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0F8FF0-DF33-3ADB-4655-510C79968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0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4272-82BE-A5F5-EF02-3809967B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3ADC071-2134-0185-42F6-8F525449F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0FE64FD-CEDE-93C8-A855-3A2D747B0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/>
              <a:t>&lt;A^2&gt; = \int_f_0^f_0+\Deltaf  insert niquist formula and derivate i.r f</a:t>
            </a:r>
          </a:p>
          <a:p>
            <a:r>
              <a:rPr lang="es-GT"/>
              <a:t>S_I user kirschhoff’s low 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982EA3-4A85-EB48-9C96-D37067CFD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B581-0617-4EF3-8BD6-11911846D33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75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C24B3-CFA5-0C7A-7EA6-561DD6B55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80F473-7EAC-5C4E-9B33-A187C7FAA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CB198B-649D-4A5E-DBB7-5990F3E80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FC7D4B-CE4C-73CA-8EE9-C82B68A6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3A9FAD-F0CA-37C8-3E6B-2AF4BD83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22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02C39-32AC-CFAB-2479-B84A50DF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8E1F37-8D8A-5F5D-C7B4-8DD189BA2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BB59B3-709C-690D-CB3D-BA923D4B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9A5C7C-9C01-C187-516A-49C219E0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5B059A-D37E-15E6-5812-F02E3F4F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67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3D2BDEF-E0CF-3508-A037-A0B6ECDBC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6A1A6E2-789C-6FB3-20E1-7E454D795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AD7E42-CCB5-98A3-4EA0-5EADFE3B9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C46849-3838-73A4-F89C-EF871C4A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C6C52A-C0F1-1EB2-16AA-7CEC2FFA3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69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E9CF6-B672-A558-CA73-44A50A2B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2A91CC-5125-5D6C-D8D5-047E9C113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2BBBB2-2D20-38F1-9235-C6BFCAED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41B11D-BD57-5746-1192-DE9B29C5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1DCA58-B644-ED2F-19F0-8113CDB8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88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94B93-5CD7-B9E6-A03B-48E5FF47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955906-AF20-8F94-EE6F-D0B5ED31D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73C008-AB76-B7AE-29F1-CA9E6836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1AB41B-CA73-2236-B1BE-B4C5FCCE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5964F0-9E7E-4944-BAFA-521BE518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51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53BF5-0468-3F22-D9EF-1FE976D5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1FEDA3-F998-63F4-8415-465E910AC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BF0EBB-134D-F103-54E6-632C2CADC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CC1626-3B30-9157-7BCA-FEA2AA35E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5E1B0D-916A-2A3A-89CA-EF8A84E2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E45C40-16EC-4722-9302-BB8865D7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70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F66FB-90E3-9D1E-FFBC-8466C40F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9BD6FD-7C3D-7604-9000-01ACDAA0B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3452C6-2FA1-67AC-85D0-EA35BBCD8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BCEE1F-8161-060B-517C-872D352B9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85B7CA7-CE01-B884-0D55-5E0D8CEB4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0EF9505-4899-BA41-ACEA-0301B99C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5EC09FA-E6AF-B525-B644-48868DC3B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1996A5E-F8D6-B23C-72C0-46F40319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760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F6C7A-979D-21AA-6746-6AC6E45B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71183E-CD9E-8D68-A0F6-AD567409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0CCBA6-3972-1C50-3EE9-50F33901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719D93-106B-D7EE-3442-822F0164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73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1AA0AE-D310-9D6E-56C4-423DD714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F00278-C9FB-5BBE-5F21-710EDAE2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AEF800-0AEE-D553-5576-93F8EE97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80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89387-1C21-52BC-6A49-89573BDB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94EE42-DAF6-8154-0477-5D2C18DEE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A2CE48-0849-DDEF-23D6-C3E2F316E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A1126F-2FFF-7944-036B-7273303E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2A3C78-2D9F-0C2C-FD6F-9885ED32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EB6F68-D880-BF1A-AC51-B48C6484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93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242DA-24B9-4F60-CBE3-C0EF165E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5A21B0-A59F-CC41-2C27-69A45605A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3CF661-F3A8-51A3-F11C-E51F6D3A4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5AB163-ACBD-F0BF-9265-2452F15DD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8B65DF-CC3D-3844-7D1C-2D3B5643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317C4B-A5F3-0BD0-15F3-38F451A1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09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DF4B7B-D3CF-50DB-6E4C-9184974C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A86A83-0213-8907-EFAB-9DCD1CBD0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995075-38C7-2566-800C-C5CF70C50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2E5E40-ED90-4FA9-9019-023D0C05E12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C8D486-73A5-9F23-9FD1-E0D231761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BD15C1-6172-14BA-BEC8-D8055A511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6E8953-F76A-45C4-A9DC-C8E4DEA89E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70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3B52B0E-DE7E-9589-0D5B-A911A564B6CB}"/>
              </a:ext>
            </a:extLst>
          </p:cNvPr>
          <p:cNvGrpSpPr/>
          <p:nvPr/>
        </p:nvGrpSpPr>
        <p:grpSpPr>
          <a:xfrm>
            <a:off x="237065" y="1361811"/>
            <a:ext cx="11717867" cy="1854200"/>
            <a:chOff x="237066" y="1913467"/>
            <a:chExt cx="11717867" cy="1854200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C0A23E52-EFAB-09FC-A23A-1F1DC7872E72}"/>
                </a:ext>
              </a:extLst>
            </p:cNvPr>
            <p:cNvSpPr>
              <a:spLocks/>
            </p:cNvSpPr>
            <p:nvPr/>
          </p:nvSpPr>
          <p:spPr>
            <a:xfrm>
              <a:off x="237066" y="1913467"/>
              <a:ext cx="11717867" cy="1854200"/>
            </a:xfrm>
            <a:prstGeom prst="roundRect">
              <a:avLst/>
            </a:prstGeom>
            <a:effectLst>
              <a:outerShdw blurRad="50800" dist="50800" algn="ctr" rotWithShape="0">
                <a:srgbClr val="000000">
                  <a:alpha val="43137"/>
                </a:srgbClr>
              </a:outerShd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itel 1">
              <a:extLst>
                <a:ext uri="{FF2B5EF4-FFF2-40B4-BE49-F238E27FC236}">
                  <a16:creationId xmlns:a16="http://schemas.microsoft.com/office/drawing/2014/main" id="{B35B0BB1-1359-058B-A37D-CD4DBE21740A}"/>
                </a:ext>
              </a:extLst>
            </p:cNvPr>
            <p:cNvSpPr>
              <a:spLocks noGrp="1"/>
            </p:cNvSpPr>
            <p:nvPr>
              <p:ph type="ctrTitle"/>
            </p:nvPr>
          </p:nvSpPr>
          <p:spPr>
            <a:xfrm>
              <a:off x="1523999" y="1913467"/>
              <a:ext cx="9144000" cy="1655763"/>
            </a:xfrm>
          </p:spPr>
          <p:txBody>
            <a:bodyPr/>
            <a:lstStyle/>
            <a:p>
              <a:r>
                <a:rPr lang="es-GT" dirty="0">
                  <a:solidFill>
                    <a:schemeClr val="bg1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FP98</a:t>
              </a:r>
              <a:br>
                <a:rPr lang="es-GT" dirty="0">
                  <a:solidFill>
                    <a:schemeClr val="bg1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</a:br>
              <a:r>
                <a:rPr lang="es-GT" sz="3200" dirty="0">
                  <a:solidFill>
                    <a:schemeClr val="bg1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SQUIDS and Noise Thermometers</a:t>
              </a:r>
              <a:endParaRPr lang="de-DE" sz="32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  <p:sp>
        <p:nvSpPr>
          <p:cNvPr id="3" name="Untertitel 2">
            <a:extLst>
              <a:ext uri="{FF2B5EF4-FFF2-40B4-BE49-F238E27FC236}">
                <a16:creationId xmlns:a16="http://schemas.microsoft.com/office/drawing/2014/main" id="{55977E23-7F5B-AF6D-D57B-F00DA7FE2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641990"/>
            <a:ext cx="9144000" cy="1655762"/>
          </a:xfrm>
        </p:spPr>
        <p:txBody>
          <a:bodyPr/>
          <a:lstStyle/>
          <a:p>
            <a:r>
              <a:rPr lang="es-GT" sz="2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Coc, Q’ inich &amp; Huth, Paris</a:t>
            </a:r>
          </a:p>
          <a:p>
            <a:r>
              <a:rPr lang="es-GT" dirty="0">
                <a:latin typeface="Leelawadee UI" panose="020B0502040204020203" pitchFamily="34" charset="-34"/>
                <a:cs typeface="Leelawadee UI" panose="020B0502040204020203" pitchFamily="34" charset="-34"/>
              </a:rPr>
              <a:t>Experiment perfomed the 21.11.2024</a:t>
            </a:r>
          </a:p>
          <a:p>
            <a:r>
              <a:rPr lang="es-GT" dirty="0">
                <a:latin typeface="Leelawadee UI" panose="020B0502040204020203" pitchFamily="34" charset="-34"/>
                <a:cs typeface="Leelawadee UI" panose="020B0502040204020203" pitchFamily="34" charset="-34"/>
              </a:rPr>
              <a:t>Tutor: Brunold, Axel</a:t>
            </a:r>
            <a:endParaRPr lang="de-DE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359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22F59-F4DC-DD0E-F627-68A96E481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C93CFA9-347F-308F-02C7-D5EB3254142B}"/>
              </a:ext>
            </a:extLst>
          </p:cNvPr>
          <p:cNvGrpSpPr/>
          <p:nvPr/>
        </p:nvGrpSpPr>
        <p:grpSpPr>
          <a:xfrm>
            <a:off x="237066" y="2146300"/>
            <a:ext cx="11717867" cy="2209800"/>
            <a:chOff x="237066" y="1557867"/>
            <a:chExt cx="11717867" cy="2209800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23A569D-66CE-A930-754A-73FDCAE0F062}"/>
                </a:ext>
              </a:extLst>
            </p:cNvPr>
            <p:cNvSpPr>
              <a:spLocks/>
            </p:cNvSpPr>
            <p:nvPr/>
          </p:nvSpPr>
          <p:spPr>
            <a:xfrm>
              <a:off x="237066" y="1913467"/>
              <a:ext cx="11717867" cy="1854200"/>
            </a:xfrm>
            <a:prstGeom prst="roundRect">
              <a:avLst/>
            </a:prstGeom>
            <a:effectLst>
              <a:outerShdw blurRad="50800" dist="50800" algn="ctr" rotWithShape="0">
                <a:srgbClr val="000000">
                  <a:alpha val="43137"/>
                </a:srgbClr>
              </a:outerShd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itel 1">
              <a:extLst>
                <a:ext uri="{FF2B5EF4-FFF2-40B4-BE49-F238E27FC236}">
                  <a16:creationId xmlns:a16="http://schemas.microsoft.com/office/drawing/2014/main" id="{3FC5FBDC-449B-8424-4CF0-85453E983C70}"/>
                </a:ext>
              </a:extLst>
            </p:cNvPr>
            <p:cNvSpPr>
              <a:spLocks noGrp="1"/>
            </p:cNvSpPr>
            <p:nvPr>
              <p:ph type="ctrTitle"/>
            </p:nvPr>
          </p:nvSpPr>
          <p:spPr>
            <a:xfrm>
              <a:off x="1523999" y="1557867"/>
              <a:ext cx="9144000" cy="1655763"/>
            </a:xfrm>
          </p:spPr>
          <p:txBody>
            <a:bodyPr>
              <a:normAutofit/>
            </a:bodyPr>
            <a:lstStyle/>
            <a:p>
              <a:r>
                <a:rPr lang="es-GT" sz="4000">
                  <a:solidFill>
                    <a:schemeClr val="bg1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3. Measuring principles</a:t>
              </a:r>
              <a:endParaRPr lang="de-DE" sz="400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38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AF8E7-94C5-2B14-B0A1-E8DA2D52C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3D52C35-69CA-C08C-FA9A-87C8593A0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9844779" cy="492760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/>
                  <a:t>3.2</a:t>
                </a:r>
                <a:r>
                  <a:rPr lang="es-GT" sz="3000" dirty="0"/>
                  <a:t>. Noise thermometers</a:t>
                </a:r>
              </a:p>
              <a:p>
                <a:pPr marL="457200" lvl="1" indent="0">
                  <a:buNone/>
                </a:pPr>
                <a:r>
                  <a:rPr lang="es-GT" sz="2800"/>
                  <a:t>3.2.1</a:t>
                </a:r>
                <a:r>
                  <a:rPr lang="es-GT" sz="2800" dirty="0"/>
                  <a:t>. Thermal noise</a:t>
                </a:r>
              </a:p>
              <a:p>
                <a:pPr lvl="1"/>
                <a:r>
                  <a:rPr lang="es-GT" dirty="0"/>
                  <a:t>Brownian motion of electrons within a conductor</a:t>
                </a:r>
              </a:p>
              <a:p>
                <a:pPr lvl="1"/>
                <a:r>
                  <a:rPr lang="es-GT" dirty="0"/>
                  <a:t>Nyquist formula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GT" b="0" i="1" smtClean="0">
                        <a:latin typeface="Cambria Math" panose="02040503050406030204" pitchFamily="18" charset="0"/>
                      </a:rPr>
                      <m:t>=4 </m:t>
                    </m:r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GT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GT" dirty="0"/>
                  <a:t>: Temperature;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GT" dirty="0"/>
                  <a:t> resistance;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GT" dirty="0"/>
                  <a:t>  bandwidth 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lvl="1"/>
                <a:r>
                  <a:rPr lang="es-GT" dirty="0"/>
                  <a:t>Thermometers with wide measuring range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G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s-GT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s-GT" sz="3000" dirty="0"/>
              </a:p>
              <a:p>
                <a:pPr lvl="1"/>
                <a:r>
                  <a:rPr lang="es-GT" dirty="0"/>
                  <a:t>Measure the thermal noise of electrons</a:t>
                </a:r>
              </a:p>
              <a:p>
                <a:pPr lvl="1"/>
                <a:r>
                  <a:rPr lang="es-GT" dirty="0"/>
                  <a:t>Challenges: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s-GT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s-GT" dirty="0"/>
                  <a:t> for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s-GT" dirty="0"/>
                  <a:t> </a:t>
                </a:r>
              </a:p>
              <a:p>
                <a:pPr marL="457200" lvl="1" indent="0">
                  <a:buNone/>
                </a:pPr>
                <a:r>
                  <a:rPr lang="es-GT" dirty="0"/>
                  <a:t>	</a:t>
                </a:r>
                <a:r>
                  <a:rPr lang="es-GT"/>
                  <a:t>Amplification</a:t>
                </a:r>
                <a:r>
                  <a:rPr lang="es-GT" dirty="0"/>
                  <a:t> device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low</a:t>
                </a:r>
                <a:r>
                  <a:rPr lang="de-DE" dirty="0"/>
                  <a:t> </a:t>
                </a:r>
                <a:r>
                  <a:rPr lang="de-DE" dirty="0" err="1"/>
                  <a:t>intrinsic</a:t>
                </a:r>
                <a:r>
                  <a:rPr lang="de-DE" dirty="0"/>
                  <a:t> </a:t>
                </a:r>
                <a:r>
                  <a:rPr lang="de-DE" dirty="0" err="1"/>
                  <a:t>noise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required</a:t>
                </a:r>
                <a:endParaRPr lang="de-DE" dirty="0"/>
              </a:p>
              <a:p>
                <a:pPr marL="457200" lvl="1" indent="0">
                  <a:buNone/>
                </a:pPr>
                <a:r>
                  <a:rPr lang="de-DE" dirty="0"/>
                  <a:t>Solution: SQUIDs 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lvl="1"/>
                <a:endParaRPr lang="es-GT" dirty="0"/>
              </a:p>
              <a:p>
                <a:pPr lvl="1"/>
                <a:endParaRPr lang="es-GT" dirty="0"/>
              </a:p>
              <a:p>
                <a:pPr lvl="1"/>
                <a:endParaRPr lang="es-GT" sz="2800" dirty="0"/>
              </a:p>
              <a:p>
                <a:pPr marL="457200" lvl="1" indent="0">
                  <a:buNone/>
                </a:pPr>
                <a:endParaRPr lang="es-GT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3D52C35-69CA-C08C-FA9A-87C8593A0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9844779" cy="4927600"/>
              </a:xfrm>
              <a:blipFill>
                <a:blip r:embed="rId3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8C8062A1-B59F-CE7C-F015-983E79A96624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2400"/>
              <a:t>	</a:t>
            </a:r>
            <a:r>
              <a:rPr lang="es-GT" sz="3200"/>
              <a:t>3. Measuring principles</a:t>
            </a:r>
            <a:endParaRPr lang="de-DE" sz="2400"/>
          </a:p>
        </p:txBody>
      </p:sp>
      <p:sp>
        <p:nvSpPr>
          <p:cNvPr id="2" name="Rechteck 6">
            <a:extLst>
              <a:ext uri="{FF2B5EF4-FFF2-40B4-BE49-F238E27FC236}">
                <a16:creationId xmlns:a16="http://schemas.microsoft.com/office/drawing/2014/main" id="{2B94C6C8-E664-6E2A-63E0-AC708B891CA6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3. Measuring principles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3782754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6B39F-834B-4B39-AA9C-C0A2F41F3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4AD3DD1-534F-0120-9D0F-6E01C5352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711" y="1563019"/>
                <a:ext cx="9075589" cy="492760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/>
                  <a:t>3.2</a:t>
                </a:r>
                <a:r>
                  <a:rPr lang="es-GT" sz="3000" dirty="0"/>
                  <a:t>. Noise thermometers</a:t>
                </a:r>
              </a:p>
              <a:p>
                <a:pPr marL="457200" lvl="1" indent="0">
                  <a:buNone/>
                </a:pPr>
                <a:r>
                  <a:rPr lang="es-GT" sz="2800"/>
                  <a:t>3.2.2</a:t>
                </a:r>
                <a:r>
                  <a:rPr lang="es-GT" sz="2800" dirty="0"/>
                  <a:t>. Spectral functions/density </a:t>
                </a:r>
              </a:p>
              <a:p>
                <a:pPr lvl="1"/>
                <a:r>
                  <a:rPr lang="es-GT" dirty="0"/>
                  <a:t>Every dissipative component is (in general) frequency-dependent</a:t>
                </a:r>
              </a:p>
              <a:p>
                <a:pPr lvl="1"/>
                <a:r>
                  <a:rPr lang="es-GT" dirty="0"/>
                  <a:t>Fourier transform of measured signals</a:t>
                </a:r>
              </a:p>
              <a:p>
                <a:pPr lvl="1"/>
                <a:r>
                  <a:rPr lang="es-GT" dirty="0"/>
                  <a:t>Often square root spectral density is considered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s-GT" dirty="0"/>
                  <a:t> </a:t>
                </a:r>
                <a14:m>
                  <m:oMath xmlns:m="http://schemas.openxmlformats.org/officeDocument/2006/math">
                    <m:r>
                      <a:rPr lang="es-GT" b="0" i="1" dirty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G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GT" b="0" i="0" dirty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s-G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G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GT" b="0" i="0" dirty="0" smtClean="0">
                            <a:latin typeface="Cambria Math" panose="02040503050406030204" pitchFamily="18" charset="0"/>
                          </a:rPr>
                          <m:t>Hz</m:t>
                        </m:r>
                      </m:e>
                      <m:sup>
                        <m:r>
                          <a:rPr lang="es-GT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GT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GT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s-GT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G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GT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G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GT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GT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s-GT" b="0" i="1" dirty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s-G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GT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s-G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s-G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GT" b="0" i="0" dirty="0" smtClean="0">
                            <a:latin typeface="Cambria Math" panose="02040503050406030204" pitchFamily="18" charset="0"/>
                          </a:rPr>
                          <m:t>Hz</m:t>
                        </m:r>
                      </m:e>
                      <m:sup>
                        <m:r>
                          <a:rPr lang="es-GT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GT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GT" dirty="0"/>
                  <a:t> ;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s-GT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G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GT" dirty="0"/>
                  <a:t> </a:t>
                </a:r>
              </a:p>
              <a:p>
                <a:pPr lvl="1"/>
                <a:endParaRPr lang="es-GT" sz="2800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lvl="1"/>
                <a:endParaRPr lang="es-GT" dirty="0"/>
              </a:p>
              <a:p>
                <a:pPr lvl="1"/>
                <a:endParaRPr lang="es-GT" dirty="0"/>
              </a:p>
              <a:p>
                <a:pPr lvl="1"/>
                <a:endParaRPr lang="es-GT" sz="2800" dirty="0"/>
              </a:p>
              <a:p>
                <a:pPr marL="457200" lvl="1" indent="0">
                  <a:buNone/>
                </a:pPr>
                <a:endParaRPr lang="es-GT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4AD3DD1-534F-0120-9D0F-6E01C5352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711" y="1563019"/>
                <a:ext cx="9075589" cy="4927600"/>
              </a:xfrm>
              <a:blipFill>
                <a:blip r:embed="rId3"/>
                <a:stretch>
                  <a:fillRect t="-2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752835CE-255D-249B-5A19-5E28F184E9C6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2400"/>
              <a:t>	</a:t>
            </a:r>
            <a:r>
              <a:rPr lang="es-GT" sz="3200"/>
              <a:t>3. Measuring principles</a:t>
            </a:r>
            <a:endParaRPr lang="de-DE" sz="24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754757-738E-2598-44F6-9BAA56B7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27" t="16310" r="8197"/>
          <a:stretch/>
        </p:blipFill>
        <p:spPr>
          <a:xfrm>
            <a:off x="9075589" y="2913406"/>
            <a:ext cx="2523744" cy="2182653"/>
          </a:xfrm>
          <a:prstGeom prst="rect">
            <a:avLst/>
          </a:prstGeom>
        </p:spPr>
      </p:pic>
      <p:sp>
        <p:nvSpPr>
          <p:cNvPr id="2" name="Rechteck 6">
            <a:extLst>
              <a:ext uri="{FF2B5EF4-FFF2-40B4-BE49-F238E27FC236}">
                <a16:creationId xmlns:a16="http://schemas.microsoft.com/office/drawing/2014/main" id="{958C54CB-7B4F-3B8A-F265-E95D3FCF4B8F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3. Measuring principles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281231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626A8-5696-DC33-C4BC-F44DD26F3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CC430-902F-91F7-C5F3-7F4D7D6F7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40933"/>
            <a:ext cx="9844779" cy="492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s-GT" sz="3000"/>
              <a:t>3.2. Noise thermometers</a:t>
            </a:r>
          </a:p>
          <a:p>
            <a:pPr marL="457200" lvl="1" indent="0">
              <a:buNone/>
            </a:pPr>
            <a:r>
              <a:rPr lang="es-GT" sz="2800"/>
              <a:t>3.2.2. Spectral functions/density </a:t>
            </a:r>
          </a:p>
          <a:p>
            <a:pPr marL="457200" lvl="1" indent="0">
              <a:buNone/>
            </a:pPr>
            <a:endParaRPr lang="es-GT" sz="2800"/>
          </a:p>
          <a:p>
            <a:pPr marL="457200" lvl="1" indent="0">
              <a:buNone/>
            </a:pPr>
            <a:endParaRPr lang="es-GT"/>
          </a:p>
          <a:p>
            <a:pPr marL="457200" lvl="1" indent="0">
              <a:buNone/>
            </a:pPr>
            <a:endParaRPr lang="es-GT"/>
          </a:p>
          <a:p>
            <a:pPr lvl="1"/>
            <a:endParaRPr lang="es-GT"/>
          </a:p>
          <a:p>
            <a:pPr lvl="1"/>
            <a:endParaRPr lang="es-GT"/>
          </a:p>
          <a:p>
            <a:pPr lvl="1"/>
            <a:endParaRPr lang="es-GT" sz="2800"/>
          </a:p>
          <a:p>
            <a:pPr marL="457200" lvl="1" indent="0">
              <a:buNone/>
            </a:pPr>
            <a:endParaRPr lang="es-G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4A1E1D-3591-C284-A1EF-BEC937957CF2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4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C4DB11-9031-7606-6E4C-3E3A47D11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348" y="2596558"/>
            <a:ext cx="7911304" cy="3871975"/>
          </a:xfrm>
          <a:prstGeom prst="rect">
            <a:avLst/>
          </a:prstGeom>
        </p:spPr>
      </p:pic>
      <p:sp>
        <p:nvSpPr>
          <p:cNvPr id="5" name="Rechteck 6">
            <a:extLst>
              <a:ext uri="{FF2B5EF4-FFF2-40B4-BE49-F238E27FC236}">
                <a16:creationId xmlns:a16="http://schemas.microsoft.com/office/drawing/2014/main" id="{3D61A563-D8D1-350D-3F8F-A2EAAC5BE0A0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3. Measuring principles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46727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66E2E-B854-6998-A7D9-64B2B93D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43F6F79-724C-C0A5-F9CA-1978F2A94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8" y="1540933"/>
                <a:ext cx="7733682" cy="492760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/>
                  <a:t>3.3</a:t>
                </a:r>
                <a:r>
                  <a:rPr lang="es-GT" sz="3000" dirty="0"/>
                  <a:t>. SQUIDs</a:t>
                </a:r>
              </a:p>
              <a:p>
                <a:pPr marL="457200" lvl="1" indent="0">
                  <a:buNone/>
                </a:pPr>
                <a:r>
                  <a:rPr lang="es-GT"/>
                  <a:t>Direct-current</a:t>
                </a:r>
                <a:r>
                  <a:rPr lang="es-GT" dirty="0"/>
                  <a:t> Superconducting Quantum Interference Device (dc-SQUID)</a:t>
                </a:r>
              </a:p>
              <a:p>
                <a:pPr lvl="1"/>
                <a:r>
                  <a:rPr lang="es-GT" dirty="0"/>
                  <a:t>Superconducting loop with 2 (or 1) Josephson Junctions -&gt; dc(rc)-SQUID</a:t>
                </a:r>
              </a:p>
              <a:p>
                <a:pPr lvl="1"/>
                <a:r>
                  <a:rPr lang="es-GT" dirty="0"/>
                  <a:t>Super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s-GT" dirty="0"/>
                  <a:t>: tunneling of CPs</a:t>
                </a:r>
              </a:p>
              <a:p>
                <a:pPr lvl="1"/>
                <a:r>
                  <a:rPr lang="es-GT"/>
                  <a:t>Shielding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s-GT"/>
                  <a:t> with shielding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s-GT"/>
              </a:p>
              <a:p>
                <a:pPr lvl="1"/>
                <a:r>
                  <a:rPr lang="es-GT" dirty="0"/>
                  <a:t>Flux in SQUID sensible to external flux</a:t>
                </a:r>
              </a:p>
              <a:p>
                <a:pPr marL="457200" lvl="1" indent="0">
                  <a:buNone/>
                </a:pPr>
                <a:r>
                  <a:rPr lang="es-GT" dirty="0"/>
                  <a:t>	</a:t>
                </a:r>
                <a:r>
                  <a:rPr lang="es-GT" dirty="0">
                    <a:sym typeface="Wingdings" panose="05000000000000000000" pitchFamily="2" charset="2"/>
                  </a:rPr>
                  <a:t> </a:t>
                </a:r>
                <a:r>
                  <a:rPr lang="es-GT">
                    <a:sym typeface="Wingdings" panose="05000000000000000000" pitchFamily="2" charset="2"/>
                  </a:rPr>
                  <a:t>S</a:t>
                </a:r>
                <a:r>
                  <a:rPr lang="es-GT"/>
                  <a:t>ensitive</a:t>
                </a:r>
                <a:r>
                  <a:rPr lang="es-GT" dirty="0"/>
                  <a:t> magnetometers</a:t>
                </a:r>
                <a:endParaRPr lang="es-GT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𝐸𝑋𝑇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GT"/>
              </a:p>
              <a:p>
                <a:pPr marL="457200" lvl="1" indent="0">
                  <a:buNone/>
                </a:pPr>
                <a:endParaRPr lang="es-GT"/>
              </a:p>
              <a:p>
                <a:pPr lvl="1"/>
                <a:endParaRPr lang="es-GT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43F6F79-724C-C0A5-F9CA-1978F2A94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8" y="1540933"/>
                <a:ext cx="7733682" cy="4927600"/>
              </a:xfrm>
              <a:blipFill>
                <a:blip r:embed="rId2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D04D4CE7-4CDE-2CC5-8410-17D64F89577D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3. Measuring principles</a:t>
            </a:r>
            <a:endParaRPr lang="de-DE" sz="32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1A4A7D-241B-D8A5-7C0C-7E2060AE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350" y="1202267"/>
            <a:ext cx="3613895" cy="2953664"/>
          </a:xfrm>
          <a:prstGeom prst="rect">
            <a:avLst/>
          </a:prstGeom>
        </p:spPr>
      </p:pic>
      <p:pic>
        <p:nvPicPr>
          <p:cNvPr id="6" name="Picture 5" descr="A graph of magnetic flux&#10;&#10;Description automatically generated">
            <a:extLst>
              <a:ext uri="{FF2B5EF4-FFF2-40B4-BE49-F238E27FC236}">
                <a16:creationId xmlns:a16="http://schemas.microsoft.com/office/drawing/2014/main" id="{DD85C1E8-5177-1609-07F9-BBEE95AAC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455" y="3921576"/>
            <a:ext cx="2849228" cy="279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1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4712-BB22-4CAF-264B-31174846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B8DB0F3-7574-BA35-92EA-A9B5AF5F5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8384065" cy="492760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3.3.1. dc-SQUID Characteristics</a:t>
                </a:r>
              </a:p>
              <a:p>
                <a:pPr lvl="1"/>
                <a:r>
                  <a:rPr lang="es-GT" sz="2800" dirty="0"/>
                  <a:t> </a:t>
                </a:r>
                <a:r>
                  <a:rPr lang="es-GT" dirty="0"/>
                  <a:t>Non-ideal junctions</a:t>
                </a:r>
              </a:p>
              <a:p>
                <a:pPr lvl="1"/>
                <a:r>
                  <a:rPr lang="es-GT" dirty="0"/>
                  <a:t>Constant bias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s-GT" dirty="0"/>
              </a:p>
              <a:p>
                <a:pPr marL="13716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sz="2000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s-G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GT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s-GT" sz="2000" dirty="0"/>
                  <a:t>: no dissipation 	</a:t>
                </a:r>
                <a:r>
                  <a:rPr lang="en-GB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sz="2000" b="0" i="0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s-G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GT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s-GT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GT" sz="2000" dirty="0"/>
                  <a:t> voltage drop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s-GT" dirty="0"/>
                  <a:t> depends periodically on the trapped magnetic flux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s-GT" b="0" dirty="0"/>
              </a:p>
              <a:p>
                <a:pPr lvl="2">
                  <a:buFont typeface="Wingdings" panose="05000000000000000000" pitchFamily="2" charset="2"/>
                  <a:buChar char="à"/>
                </a:pPr>
                <a:r>
                  <a:rPr lang="es-GT" sz="2400" dirty="0">
                    <a:sym typeface="Wingdings" panose="05000000000000000000" pitchFamily="2" charset="2"/>
                  </a:rPr>
                  <a:t>Voltage drop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s-GT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GT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s-GT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s-GT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sub>
                        </m:sSub>
                        <m:r>
                          <a:rPr lang="es-GT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GT" sz="24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Φ</m:t>
                        </m:r>
                      </m:e>
                    </m:d>
                  </m:oMath>
                </a14:m>
                <a:endParaRPr lang="es-GT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s-GT" dirty="0"/>
                  <a:t> Superconducting coil causes changes in flux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ΔΦ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GT" sz="2800" dirty="0"/>
                  <a:t> </a:t>
                </a:r>
              </a:p>
              <a:p>
                <a:pPr lvl="1"/>
                <a:r>
                  <a:rPr lang="es-GT" dirty="0"/>
                  <a:t>Optimal parameters: Iw_B with highest voltage drop and </a:t>
                </a:r>
                <a:r>
                  <a:rPr lang="el-GR" dirty="0"/>
                  <a:t>Φ </a:t>
                </a:r>
                <a:r>
                  <a:rPr lang="es-GT" dirty="0"/>
                  <a:t>at inflection point of </a:t>
                </a:r>
                <a:r>
                  <a:rPr lang="el-GR" dirty="0"/>
                  <a:t>Φ-</a:t>
                </a:r>
                <a:r>
                  <a:rPr lang="es-GT" dirty="0"/>
                  <a:t>V characteristic</a:t>
                </a:r>
              </a:p>
              <a:p>
                <a:pPr lvl="1"/>
                <a:r>
                  <a:rPr lang="es-GT" dirty="0"/>
                  <a:t>No yet a magnetometer: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GT" dirty="0"/>
                  <a:t> is periodic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B8DB0F3-7574-BA35-92EA-A9B5AF5F5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8384065" cy="4927600"/>
              </a:xfrm>
              <a:blipFill>
                <a:blip r:embed="rId3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2CD8CB46-11DC-8976-3EC6-4995A4855BA6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3. Measuring principles</a:t>
            </a:r>
            <a:endParaRPr lang="de-DE" sz="32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220C4B-4AE3-7E91-C37F-3D150295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479" y="1923846"/>
            <a:ext cx="3215556" cy="30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6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98E7-0DE0-E16E-A926-8E2AB744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2C3CD8-8316-3C66-5AD2-502AF183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40933"/>
            <a:ext cx="9844779" cy="492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s-GT" sz="3000"/>
              <a:t>3.3.1. dc-SQUID Characteristics</a:t>
            </a:r>
          </a:p>
          <a:p>
            <a:pPr marL="457200" lvl="1" indent="0">
              <a:buNone/>
            </a:pPr>
            <a:r>
              <a:rPr lang="es-GT" sz="3000"/>
              <a:t> </a:t>
            </a:r>
          </a:p>
          <a:p>
            <a:pPr marL="457200" lvl="1" indent="0">
              <a:buNone/>
            </a:pPr>
            <a:endParaRPr lang="es-GT" sz="2800"/>
          </a:p>
          <a:p>
            <a:pPr marL="457200" lvl="1" indent="0">
              <a:buNone/>
            </a:pPr>
            <a:endParaRPr lang="es-GT"/>
          </a:p>
          <a:p>
            <a:pPr marL="457200" lvl="1" indent="0">
              <a:buNone/>
            </a:pPr>
            <a:endParaRPr lang="es-GT"/>
          </a:p>
          <a:p>
            <a:pPr lvl="1"/>
            <a:endParaRPr lang="es-GT"/>
          </a:p>
          <a:p>
            <a:pPr lvl="1"/>
            <a:endParaRPr lang="es-GT"/>
          </a:p>
          <a:p>
            <a:pPr lvl="1"/>
            <a:endParaRPr lang="es-GT" sz="2800"/>
          </a:p>
          <a:p>
            <a:pPr marL="457200" lvl="1" indent="0">
              <a:buNone/>
            </a:pPr>
            <a:endParaRPr lang="es-G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04B536-2A01-C72E-C608-7533456D03B4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3. Measuring principles</a:t>
            </a:r>
            <a:endParaRPr lang="de-DE" sz="320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834B98-C42C-E050-A922-84F6438B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65" y="2369707"/>
            <a:ext cx="864038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B7049-C28E-9296-AC01-35A38246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08EDFB-E9AB-8E48-D37B-DD7ABEC9C0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9182269" cy="492760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/>
                  <a:t>3.3.2</a:t>
                </a:r>
                <a:r>
                  <a:rPr lang="es-GT" sz="3000" dirty="0"/>
                  <a:t>. Flux-Locked-Loop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Goal: linearize output signal</a:t>
                </a:r>
              </a:p>
              <a:p>
                <a:pPr lvl="1"/>
                <a:r>
                  <a:rPr lang="es-GT"/>
                  <a:t>Negative</a:t>
                </a:r>
                <a:r>
                  <a:rPr lang="es-GT" dirty="0"/>
                  <a:t> flux feedback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s-GT" dirty="0"/>
                  <a:t> via</a:t>
                </a:r>
              </a:p>
              <a:p>
                <a:pPr marL="457200" lvl="1" indent="0">
                  <a:buNone/>
                </a:pPr>
                <a:r>
                  <a:rPr lang="es-GT" dirty="0"/>
                  <a:t>feedback coil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s-GT" dirty="0"/>
              </a:p>
              <a:p>
                <a:pPr lvl="1"/>
                <a:r>
                  <a:rPr lang="es-GT" dirty="0"/>
                  <a:t>Feedback causes flux change until the voltage </a:t>
                </a:r>
              </a:p>
              <a:p>
                <a:pPr marL="457200" lvl="1" indent="0">
                  <a:buNone/>
                </a:pPr>
                <a:r>
                  <a:rPr lang="es-GT" dirty="0"/>
                  <a:t>drop over SQUID is zero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sz="2400" b="0" i="0" smtClean="0">
                        <a:latin typeface="Cambria Math" panose="02040503050406030204" pitchFamily="18" charset="0"/>
                      </a:rPr>
                      <m:t>ΔΦ</m:t>
                    </m:r>
                    <m:r>
                      <a:rPr lang="es-GT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G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sz="24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  <m:r>
                      <a:rPr lang="es-GT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s-G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sz="24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G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  <m:r>
                      <a:rPr lang="es-GT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G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G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sz="24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s-G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sz="24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GT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sub>
                    </m:sSub>
                  </m:oMath>
                </a14:m>
                <a:endParaRPr lang="es-GT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GT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GT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GT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s-GT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s-GT" dirty="0"/>
                  <a:t> 	with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𝐼𝑁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GT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s-GT" i="1" dirty="0"/>
              </a:p>
              <a:p>
                <a:pPr lvl="1"/>
                <a:r>
                  <a:rPr lang="es-GT" dirty="0"/>
                  <a:t>Workingpoint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GT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r>
                  <a:rPr lang="es-GT" dirty="0">
                    <a:sym typeface="Wingdings" panose="05000000000000000000" pitchFamily="2" charset="2"/>
                  </a:rPr>
                  <a:t> optimal: strong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Φ</m:t>
                    </m:r>
                  </m:oMath>
                </a14:m>
                <a:r>
                  <a:rPr lang="es-GT" dirty="0"/>
                  <a:t> dependence</a:t>
                </a:r>
              </a:p>
              <a:p>
                <a:pPr lvl="1"/>
                <a:r>
                  <a:rPr lang="es-GT" dirty="0"/>
                  <a:t>Magnetometer: measure flux changes produced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s-GT" dirty="0"/>
                  <a:t> </a:t>
                </a:r>
              </a:p>
              <a:p>
                <a:pPr lvl="1"/>
                <a:endParaRPr lang="es-GT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08EDFB-E9AB-8E48-D37B-DD7ABEC9C0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9182269" cy="4927600"/>
              </a:xfrm>
              <a:blipFill>
                <a:blip r:embed="rId3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64CFF111-A915-2603-7331-6DB746DB2980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3. Measuring principles</a:t>
            </a:r>
            <a:endParaRPr lang="de-DE" sz="32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BADF13-2835-96F1-164C-7F568E9E7E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98" t="9211" r="2998"/>
          <a:stretch/>
        </p:blipFill>
        <p:spPr>
          <a:xfrm>
            <a:off x="7470649" y="1586856"/>
            <a:ext cx="4398263" cy="24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7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F62EE-FF14-B540-D262-F2DDFA906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6F209E-23F3-7409-B065-CADECE0B03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6740821" cy="492760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/>
                  <a:t>3.3.3. Two-stage SQUID-Readout</a:t>
                </a:r>
              </a:p>
              <a:p>
                <a:pPr lvl="1"/>
                <a:r>
                  <a:rPr lang="es-GT"/>
                  <a:t>Increase of signal to noise ratio</a:t>
                </a:r>
              </a:p>
              <a:p>
                <a:pPr lvl="1"/>
                <a:r>
                  <a:rPr lang="es-GT"/>
                  <a:t>Second-stage SQUID: array of SQUIDS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s-GT"/>
                  <a:t> ampflified by two stages before integration and feedback</a:t>
                </a:r>
              </a:p>
              <a:p>
                <a:pPr lvl="1"/>
                <a:r>
                  <a:rPr lang="es-GT"/>
                  <a:t>Frontend: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G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endParaRPr lang="es-GT"/>
              </a:p>
              <a:p>
                <a:pPr lvl="1"/>
                <a:r>
                  <a:rPr lang="es-GT"/>
                  <a:t>Flux change in first stage generates current change </a:t>
                </a:r>
                <a:r>
                  <a:rPr lang="es-GT">
                    <a:sym typeface="Wingdings" panose="05000000000000000000" pitchFamily="2" charset="2"/>
                  </a:rPr>
                  <a:t></a:t>
                </a:r>
                <a:r>
                  <a:rPr lang="es-GT"/>
                  <a:t> Flux change in second SQUID</a:t>
                </a:r>
              </a:p>
              <a:p>
                <a:pPr lvl="1"/>
                <a:r>
                  <a:rPr lang="es-GT"/>
                  <a:t>Workingpoint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>
                        <a:latin typeface="Cambria Math" panose="02040503050406030204" pitchFamily="18" charset="0"/>
                      </a:rPr>
                      <m:t>Q</m:t>
                    </m:r>
                    <m:r>
                      <a:rPr lang="es-G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GT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de-DE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G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/>
                  <a:t>,</a:t>
                </a:r>
                <a:r>
                  <a:rPr lang="es-G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G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GT"/>
              </a:p>
              <a:p>
                <a:pPr marL="457200" lvl="1" indent="0">
                  <a:buNone/>
                </a:pPr>
                <a:endParaRPr lang="es-GT" sz="2800"/>
              </a:p>
              <a:p>
                <a:pPr marL="457200" lvl="1" indent="0">
                  <a:buNone/>
                </a:pPr>
                <a:endParaRPr lang="es-GT" sz="280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6F209E-23F3-7409-B065-CADECE0B03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6740821" cy="4927600"/>
              </a:xfrm>
              <a:blipFill>
                <a:blip r:embed="rId3"/>
                <a:stretch>
                  <a:fillRect t="-2475" r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3216717E-58E7-434C-CA8A-4766A4C759D9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3. Measuring principles</a:t>
            </a:r>
            <a:endParaRPr lang="de-DE" sz="32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3FC994-68BF-4292-E909-8FCC7ECE65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97" t="6244"/>
          <a:stretch/>
        </p:blipFill>
        <p:spPr>
          <a:xfrm>
            <a:off x="7470649" y="1586856"/>
            <a:ext cx="4265845" cy="329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63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721D6-8093-2DE8-5A83-57298ED84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7F00935-9E96-8DAE-4D5D-A2AD297DCEBE}"/>
              </a:ext>
            </a:extLst>
          </p:cNvPr>
          <p:cNvGrpSpPr/>
          <p:nvPr/>
        </p:nvGrpSpPr>
        <p:grpSpPr>
          <a:xfrm>
            <a:off x="237066" y="2146300"/>
            <a:ext cx="11717867" cy="2209800"/>
            <a:chOff x="237066" y="1557867"/>
            <a:chExt cx="11717867" cy="2209800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46CDC2F3-C4E2-1FE6-3A00-B4E0D2DBDCF3}"/>
                </a:ext>
              </a:extLst>
            </p:cNvPr>
            <p:cNvSpPr>
              <a:spLocks/>
            </p:cNvSpPr>
            <p:nvPr/>
          </p:nvSpPr>
          <p:spPr>
            <a:xfrm>
              <a:off x="237066" y="1913467"/>
              <a:ext cx="11717867" cy="1854200"/>
            </a:xfrm>
            <a:prstGeom prst="roundRect">
              <a:avLst/>
            </a:prstGeom>
            <a:effectLst>
              <a:outerShdw blurRad="50800" dist="50800" algn="ctr" rotWithShape="0">
                <a:srgbClr val="000000">
                  <a:alpha val="43137"/>
                </a:srgbClr>
              </a:outerShd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itel 1">
              <a:extLst>
                <a:ext uri="{FF2B5EF4-FFF2-40B4-BE49-F238E27FC236}">
                  <a16:creationId xmlns:a16="http://schemas.microsoft.com/office/drawing/2014/main" id="{8A8A81B4-6A24-8A17-EEAF-294157370AA9}"/>
                </a:ext>
              </a:extLst>
            </p:cNvPr>
            <p:cNvSpPr>
              <a:spLocks noGrp="1"/>
            </p:cNvSpPr>
            <p:nvPr>
              <p:ph type="ctrTitle"/>
            </p:nvPr>
          </p:nvSpPr>
          <p:spPr>
            <a:xfrm>
              <a:off x="1523999" y="1557867"/>
              <a:ext cx="9144000" cy="1655763"/>
            </a:xfrm>
          </p:spPr>
          <p:txBody>
            <a:bodyPr>
              <a:normAutofit/>
            </a:bodyPr>
            <a:lstStyle/>
            <a:p>
              <a:r>
                <a:rPr lang="es-GT" sz="4000">
                  <a:solidFill>
                    <a:schemeClr val="bg1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4. Experiment setup &amp; tasks</a:t>
              </a:r>
              <a:endParaRPr lang="de-DE" sz="400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432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AFAEAB-0369-75BB-F27D-BE405569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40933"/>
            <a:ext cx="11277599" cy="49276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571500" indent="-571500">
              <a:buFont typeface="+mj-lt"/>
              <a:buAutoNum type="arabicPeriod"/>
            </a:pPr>
            <a:r>
              <a:rPr lang="en-US" dirty="0"/>
              <a:t>Goals of the experiment</a:t>
            </a:r>
          </a:p>
          <a:p>
            <a:pPr marL="514350" indent="-514350">
              <a:buAutoNum type="arabicPeriod"/>
            </a:pPr>
            <a:r>
              <a:rPr lang="en-US" dirty="0"/>
              <a:t>Theoretical Background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Super conductivity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SQUIDs</a:t>
            </a:r>
          </a:p>
          <a:p>
            <a:pPr marL="971550" lvl="1" indent="-514350">
              <a:buAutoNum type="arabicPeriod"/>
            </a:pPr>
            <a:r>
              <a:rPr lang="en-US" dirty="0"/>
              <a:t>Noise thermometers</a:t>
            </a:r>
          </a:p>
          <a:p>
            <a:pPr marL="514350" indent="-514350">
              <a:buAutoNum type="arabicPeriod"/>
            </a:pPr>
            <a:r>
              <a:rPr lang="en-US" dirty="0"/>
              <a:t>Measuring principles</a:t>
            </a:r>
          </a:p>
          <a:p>
            <a:pPr marL="971550" lvl="1" indent="-514350">
              <a:buAutoNum type="arabicPeriod"/>
            </a:pPr>
            <a:r>
              <a:rPr lang="en-US" dirty="0"/>
              <a:t>dc-SQUID Characteristics</a:t>
            </a:r>
          </a:p>
          <a:p>
            <a:pPr marL="971550" lvl="1" indent="-514350">
              <a:buAutoNum type="arabicPeriod"/>
            </a:pPr>
            <a:r>
              <a:rPr lang="en-US" dirty="0"/>
              <a:t>FLL mode</a:t>
            </a:r>
          </a:p>
          <a:p>
            <a:pPr marL="971550" lvl="1" indent="-514350">
              <a:buAutoNum type="arabicPeriod"/>
            </a:pPr>
            <a:r>
              <a:rPr lang="en-US" dirty="0"/>
              <a:t>Two-stage SQUID Readout</a:t>
            </a:r>
          </a:p>
          <a:p>
            <a:pPr marL="514350" indent="-514350">
              <a:buAutoNum type="arabicPeriod"/>
            </a:pPr>
            <a:r>
              <a:rPr lang="en-US" dirty="0"/>
              <a:t>Experiment Setup &amp; Tasks</a:t>
            </a:r>
          </a:p>
          <a:p>
            <a:pPr marL="514350" indent="-514350">
              <a:buAutoNum type="arabicPeriod"/>
            </a:pPr>
            <a:r>
              <a:rPr lang="en-US" dirty="0"/>
              <a:t>Evaluation of measurements</a:t>
            </a:r>
          </a:p>
          <a:p>
            <a:pPr marL="514350" indent="-514350">
              <a:buAutoNum type="arabicPeriod"/>
            </a:pPr>
            <a:r>
              <a:rPr lang="en-US" dirty="0"/>
              <a:t> Discussion &amp; Comments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Result’s Overview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Discussion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Comments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03CB42-AF42-7FCC-60E1-410E14F14328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Structure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555700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FECCE-BAFD-0E32-4C2A-258D2C601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C6C1E-31F7-0A72-5F9B-D8196B519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40933"/>
            <a:ext cx="11277599" cy="49276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GT" sz="3000"/>
              <a:t>4.1. Set up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51BD1D6-4A18-6CF6-5A64-4BD65C30A9AB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4. Experiment setup &amp; tasks</a:t>
            </a:r>
            <a:endParaRPr lang="de-DE" sz="32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6A6F29-D3D3-5096-EEE2-F3AC8CA7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10" y="2873582"/>
            <a:ext cx="5115421" cy="272037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F668A6-65ED-B6F2-8C5F-5B3F27FB7DA3}"/>
              </a:ext>
            </a:extLst>
          </p:cNvPr>
          <p:cNvGrpSpPr/>
          <p:nvPr/>
        </p:nvGrpSpPr>
        <p:grpSpPr>
          <a:xfrm>
            <a:off x="6865652" y="3818099"/>
            <a:ext cx="3791800" cy="2720379"/>
            <a:chOff x="5632592" y="1929384"/>
            <a:chExt cx="6237674" cy="4475141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ABE853-09F4-0115-A917-0652E0AB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592" y="1929384"/>
              <a:ext cx="6237674" cy="4393556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F23FEF6-A503-6D02-81A1-EDD3C29EF2B4}"/>
                </a:ext>
              </a:extLst>
            </p:cNvPr>
            <p:cNvSpPr/>
            <p:nvPr/>
          </p:nvSpPr>
          <p:spPr>
            <a:xfrm>
              <a:off x="5852160" y="6044184"/>
              <a:ext cx="1161288" cy="360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38EAF9F2-7B3A-681E-34A1-3885A82E3E0A}"/>
              </a:ext>
            </a:extLst>
          </p:cNvPr>
          <p:cNvSpPr/>
          <p:nvPr/>
        </p:nvSpPr>
        <p:spPr>
          <a:xfrm>
            <a:off x="2410843" y="5614312"/>
            <a:ext cx="866020" cy="268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89F7943-4E16-C934-072B-B624F4102B65}"/>
              </a:ext>
            </a:extLst>
          </p:cNvPr>
          <p:cNvSpPr/>
          <p:nvPr/>
        </p:nvSpPr>
        <p:spPr>
          <a:xfrm>
            <a:off x="0" y="5660079"/>
            <a:ext cx="866020" cy="268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ED7107-CB31-DBF9-B016-9B8D617B0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980" y="1684826"/>
            <a:ext cx="4851699" cy="17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33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2AB46-BFD3-9484-2FBB-EC05E825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ADB534-B2FA-6140-0DC5-B9B559C14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4.2. Tasks </a:t>
                </a:r>
              </a:p>
              <a:p>
                <a:pPr marL="457200" lvl="1" indent="0">
                  <a:buNone/>
                </a:pPr>
                <a:r>
                  <a:rPr lang="es-GT" dirty="0"/>
                  <a:t>Single-stage SQUID: Open-loop mode </a:t>
                </a:r>
                <a:endParaRPr lang="es-GT" sz="2400" dirty="0"/>
              </a:p>
              <a:p>
                <a:pPr marL="971550" lvl="1" indent="-514350">
                  <a:buFont typeface="+mj-lt"/>
                  <a:buAutoNum type="romanLcPeriod"/>
                </a:pPr>
                <a:r>
                  <a:rPr lang="es-GT" dirty="0"/>
                  <a:t>Measure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GT" dirty="0"/>
                  <a:t> characteristics </a:t>
                </a:r>
              </a:p>
              <a:p>
                <a:pPr marL="914400" lvl="2" indent="0">
                  <a:buNone/>
                </a:pPr>
                <a:r>
                  <a:rPr lang="es-GT" dirty="0">
                    <a:sym typeface="Wingdings" panose="05000000000000000000" pitchFamily="2" charset="2"/>
                  </a:rPr>
                  <a:t>	</a:t>
                </a:r>
                <a:r>
                  <a:rPr lang="es-GT" sz="2400" dirty="0">
                    <a:sym typeface="Wingdings" panose="05000000000000000000" pitchFamily="2" charset="2"/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GT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s-GT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s-GT" dirty="0"/>
                  <a:t>. </a:t>
                </a:r>
              </a:p>
              <a:p>
                <a:pPr marL="971550" lvl="1" indent="-514350">
                  <a:buFont typeface="+mj-lt"/>
                  <a:buAutoNum type="romanLcPeriod"/>
                </a:pPr>
                <a:r>
                  <a:rPr lang="es-GT" dirty="0"/>
                  <a:t>Measure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s-GT" dirty="0"/>
                  <a:t> characteristics</a:t>
                </a:r>
              </a:p>
              <a:p>
                <a:pPr marL="914400" lvl="2" indent="0">
                  <a:buNone/>
                </a:pPr>
                <a:r>
                  <a:rPr lang="es-GT" dirty="0"/>
                  <a:t>	</a:t>
                </a:r>
                <a:r>
                  <a:rPr lang="es-GT" sz="2400" dirty="0"/>
                  <a:t>Determine the inverse mutual inductance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  <m:sup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s-GT" sz="2400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s-G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sz="24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  <m:sup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s-GT" dirty="0"/>
                  <a:t>. </a:t>
                </a:r>
              </a:p>
              <a:p>
                <a:pPr marL="457200" lvl="1" indent="0">
                  <a:buNone/>
                </a:pPr>
                <a:r>
                  <a:rPr lang="es-GT" dirty="0"/>
                  <a:t>Single-stage SQUID: FLL mode </a:t>
                </a:r>
              </a:p>
              <a:p>
                <a:pPr marL="971550" lvl="1" indent="-514350">
                  <a:buFont typeface="+mj-lt"/>
                  <a:buAutoNum type="romanLcPeriod"/>
                </a:pPr>
                <a:r>
                  <a:rPr lang="es-GT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s-GT" dirty="0"/>
                  <a:t> resulting from periodic triangular input signal</a:t>
                </a:r>
              </a:p>
              <a:p>
                <a:pPr marL="1371600" lvl="3" indent="0">
                  <a:buNone/>
                </a:pPr>
                <a:r>
                  <a:rPr lang="es-GT" dirty="0"/>
                  <a:t>	</a:t>
                </a:r>
                <a:r>
                  <a:rPr lang="es-GT" sz="2400" dirty="0"/>
                  <a:t>Determine amplification factor</a:t>
                </a:r>
              </a:p>
              <a:p>
                <a:pPr marL="971550" lvl="1" indent="-514350">
                  <a:buFont typeface="+mj-lt"/>
                  <a:buAutoNum type="romanLcPeriod"/>
                </a:pPr>
                <a:r>
                  <a:rPr lang="es-GT" dirty="0"/>
                  <a:t>Measure spectrum in FLL mode varying GBP</a:t>
                </a:r>
              </a:p>
              <a:p>
                <a:pPr marL="1371600" lvl="3" indent="0">
                  <a:buNone/>
                </a:pPr>
                <a:r>
                  <a:rPr lang="es-GT" sz="2400" dirty="0"/>
                  <a:t>	Find optimal value for GBP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971550" lvl="1" indent="-514350">
                  <a:buAutoNum type="romanLcPeriod"/>
                </a:pPr>
                <a:endParaRPr lang="es-GT" dirty="0"/>
              </a:p>
              <a:p>
                <a:pPr marL="971550" lvl="1" indent="-514350">
                  <a:buAutoNum type="romanLcPeriod"/>
                </a:pPr>
                <a:endParaRPr lang="es-GT" dirty="0"/>
              </a:p>
              <a:p>
                <a:pPr marL="457200" lvl="1" indent="0">
                  <a:buNone/>
                </a:pPr>
                <a:endParaRPr lang="es-GT" sz="3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ADB534-B2FA-6140-0DC5-B9B559C14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2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63D1DE46-0767-9745-4F49-D0C73FE11D9C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4. Experiment setup &amp; tasks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34322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B1AB0-BA73-6BAB-31BC-99C81091C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2FEE1D-9310-5E4F-526A-C1AF6483C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4.2. Tasks </a:t>
                </a:r>
                <a:endParaRPr lang="es-GT" dirty="0"/>
              </a:p>
              <a:p>
                <a:pPr marL="457200" lvl="1" indent="0">
                  <a:spcBef>
                    <a:spcPts val="800"/>
                  </a:spcBef>
                  <a:buNone/>
                </a:pPr>
                <a:r>
                  <a:rPr lang="es-GT" dirty="0"/>
                  <a:t>Temperature measurement :</a:t>
                </a:r>
              </a:p>
              <a:p>
                <a:pPr marL="457200" lvl="1" indent="0">
                  <a:spcBef>
                    <a:spcPts val="800"/>
                  </a:spcBef>
                  <a:buNone/>
                </a:pPr>
                <a:r>
                  <a:rPr lang="es-GT" dirty="0"/>
                  <a:t>Using a double-stage SQUID</a:t>
                </a:r>
              </a:p>
              <a:p>
                <a:pPr marL="971550" lvl="1" indent="-514350">
                  <a:buAutoNum type="romanLcPeriod"/>
                </a:pPr>
                <a:r>
                  <a:rPr lang="es-GT" dirty="0"/>
                  <a:t>Measure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s-GT" dirty="0"/>
                  <a:t> characteristic in open loop mode</a:t>
                </a:r>
              </a:p>
              <a:p>
                <a:pPr marL="1371600" lvl="3" indent="0">
                  <a:buNone/>
                </a:pPr>
                <a:r>
                  <a:rPr lang="es-GT" dirty="0"/>
                  <a:t>	</a:t>
                </a:r>
                <a:r>
                  <a:rPr lang="es-GT" sz="2400" dirty="0"/>
                  <a:t>Find optimal working point</a:t>
                </a:r>
                <a:endParaRPr lang="es-GT" dirty="0"/>
              </a:p>
              <a:p>
                <a:pPr marL="971550" lvl="1" indent="-514350">
                  <a:buAutoNum type="romanLcPeriod"/>
                </a:pPr>
                <a:r>
                  <a:rPr lang="es-GT" dirty="0"/>
                  <a:t>Measure the noise spectrum</a:t>
                </a:r>
              </a:p>
              <a:p>
                <a:pPr marL="914400" lvl="2" indent="0">
                  <a:buNone/>
                </a:pPr>
                <a:r>
                  <a:rPr lang="es-GT" sz="2400" dirty="0"/>
                  <a:t>	Measure the temperature of liquid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𝐻𝑒</m:t>
                    </m:r>
                  </m:oMath>
                </a14:m>
                <a:endParaRPr lang="es-GT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2FEE1D-9310-5E4F-526A-C1AF6483C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2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B6C8F122-BBB5-02EA-72A7-70CE4AA8814A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4. Experiment setup &amp; tasks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397549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904D-2245-5817-E88F-F0A96E270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B453846-3D33-4DB7-E549-784AE28B3E5F}"/>
              </a:ext>
            </a:extLst>
          </p:cNvPr>
          <p:cNvGrpSpPr/>
          <p:nvPr/>
        </p:nvGrpSpPr>
        <p:grpSpPr>
          <a:xfrm>
            <a:off x="237066" y="2146300"/>
            <a:ext cx="11717867" cy="2209800"/>
            <a:chOff x="237066" y="1557867"/>
            <a:chExt cx="11717867" cy="2209800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8B971CE7-C928-E048-5DDC-2AE49313E56E}"/>
                </a:ext>
              </a:extLst>
            </p:cNvPr>
            <p:cNvSpPr>
              <a:spLocks/>
            </p:cNvSpPr>
            <p:nvPr/>
          </p:nvSpPr>
          <p:spPr>
            <a:xfrm>
              <a:off x="237066" y="1913467"/>
              <a:ext cx="11717867" cy="1854200"/>
            </a:xfrm>
            <a:prstGeom prst="roundRect">
              <a:avLst/>
            </a:prstGeom>
            <a:effectLst>
              <a:outerShdw blurRad="50800" dist="50800" algn="ctr" rotWithShape="0">
                <a:srgbClr val="000000">
                  <a:alpha val="43137"/>
                </a:srgbClr>
              </a:outerShd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itel 1">
              <a:extLst>
                <a:ext uri="{FF2B5EF4-FFF2-40B4-BE49-F238E27FC236}">
                  <a16:creationId xmlns:a16="http://schemas.microsoft.com/office/drawing/2014/main" id="{F8E2E36D-2AC4-1F51-1AB6-3AE5BCF8C21D}"/>
                </a:ext>
              </a:extLst>
            </p:cNvPr>
            <p:cNvSpPr>
              <a:spLocks noGrp="1"/>
            </p:cNvSpPr>
            <p:nvPr>
              <p:ph type="ctrTitle"/>
            </p:nvPr>
          </p:nvSpPr>
          <p:spPr>
            <a:xfrm>
              <a:off x="1523999" y="1557867"/>
              <a:ext cx="9144000" cy="1655763"/>
            </a:xfrm>
          </p:spPr>
          <p:txBody>
            <a:bodyPr>
              <a:normAutofit/>
            </a:bodyPr>
            <a:lstStyle/>
            <a:p>
              <a:r>
                <a:rPr lang="es-GT" sz="4000">
                  <a:solidFill>
                    <a:schemeClr val="bg1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5. Evaluation of measurements</a:t>
              </a:r>
              <a:endParaRPr lang="de-DE" sz="400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373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EB91A-E389-7F7F-5998-7DB61759A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473305-6154-7E04-6AAF-97D270AA0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5047436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5.1.1. Open-loop </a:t>
                </a:r>
              </a:p>
              <a:p>
                <a:pPr marL="971550" lvl="1" indent="-514350">
                  <a:buFont typeface="+mj-lt"/>
                  <a:buAutoNum type="romanLcPeriod"/>
                </a:pPr>
                <a:r>
                  <a:rPr lang="es-GT" dirty="0"/>
                  <a:t>Measure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GT" dirty="0"/>
                  <a:t> characteristic 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lvl="1"/>
                <a:r>
                  <a:rPr lang="es-GT" dirty="0"/>
                  <a:t>All parameters set to zero</a:t>
                </a:r>
              </a:p>
              <a:p>
                <a:pPr lvl="1"/>
                <a:r>
                  <a:rPr lang="es-GT" dirty="0"/>
                  <a:t>Vary input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s-GT" sz="3000" dirty="0"/>
              </a:p>
              <a:p>
                <a:pPr marL="457200" lvl="1" indent="0">
                  <a:buNone/>
                </a:pPr>
                <a:r>
                  <a:rPr lang="es-GT" sz="3000" dirty="0"/>
                  <a:t>	</a:t>
                </a:r>
                <a:r>
                  <a:rPr lang="es-GT" sz="3000" dirty="0">
                    <a:sym typeface="Wingdings" panose="05000000000000000000" pitchFamily="2" charset="2"/>
                  </a:rPr>
                  <a:t> </a:t>
                </a:r>
                <a:r>
                  <a:rPr lang="es-GT" dirty="0">
                    <a:sym typeface="Wingdings" panose="05000000000000000000" pitchFamily="2" charset="2"/>
                  </a:rPr>
                  <a:t>ideal value = biggest voltage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𝑝𝑝</m:t>
                            </m:r>
                          </m:sub>
                        </m:sSub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GT" dirty="0">
                    <a:sym typeface="Wingdings" panose="05000000000000000000" pitchFamily="2" charset="2"/>
                  </a:rPr>
                  <a:t> </a:t>
                </a:r>
              </a:p>
              <a:p>
                <a:pPr marL="457200" lvl="1" indent="0">
                  <a:buNone/>
                </a:pPr>
                <a:endParaRPr lang="es-GT" sz="3000" dirty="0"/>
              </a:p>
              <a:p>
                <a:pPr lvl="1"/>
                <a:endParaRPr lang="es-GT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473305-6154-7E04-6AAF-97D270AA0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5047436"/>
              </a:xfrm>
              <a:blipFill>
                <a:blip r:embed="rId3"/>
                <a:stretch>
                  <a:fillRect t="-22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4C139520-3C8B-BB70-2678-7E52B67B33C1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80B41E-7EED-5526-2727-97FE413E3D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98" t="9211" r="2998"/>
          <a:stretch/>
        </p:blipFill>
        <p:spPr>
          <a:xfrm>
            <a:off x="6699440" y="3285841"/>
            <a:ext cx="4518894" cy="248419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5F53AEC9-BB90-C35C-81C9-3B154357DC38}"/>
              </a:ext>
            </a:extLst>
          </p:cNvPr>
          <p:cNvSpPr/>
          <p:nvPr/>
        </p:nvSpPr>
        <p:spPr>
          <a:xfrm>
            <a:off x="7471382" y="3276424"/>
            <a:ext cx="888797" cy="77881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9A8A3D8-0047-E593-5C72-829B2F25EC29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6786772" y="2802767"/>
            <a:ext cx="1129009" cy="473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8499A85-DDF9-D5B0-146E-6D4F8EEF93C8}"/>
              </a:ext>
            </a:extLst>
          </p:cNvPr>
          <p:cNvSpPr txBox="1"/>
          <p:nvPr/>
        </p:nvSpPr>
        <p:spPr>
          <a:xfrm>
            <a:off x="6102161" y="2494990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 dirty="0"/>
              <a:t>input-signal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76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05CA3-3B21-8186-6432-25B3C8176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75DFA24-8486-DE75-DCA6-552E82488CEE}"/>
              </a:ext>
            </a:extLst>
          </p:cNvPr>
          <p:cNvGrpSpPr/>
          <p:nvPr/>
        </p:nvGrpSpPr>
        <p:grpSpPr>
          <a:xfrm>
            <a:off x="3043736" y="2960065"/>
            <a:ext cx="6104528" cy="3427435"/>
            <a:chOff x="3043736" y="2960065"/>
            <a:chExt cx="6104528" cy="342743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F7080DE-5185-0A08-C3F2-7F7B03ED8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3260" y="3680876"/>
              <a:ext cx="5582413" cy="27066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EBBF513-C475-D98A-2089-0FD10A9A926C}"/>
                    </a:ext>
                  </a:extLst>
                </p:cNvPr>
                <p:cNvSpPr txBox="1"/>
                <p:nvPr/>
              </p:nvSpPr>
              <p:spPr>
                <a:xfrm>
                  <a:off x="3043736" y="2960065"/>
                  <a:ext cx="610452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GT"/>
                    <a:t>Fig. 1.1:  Measured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s-GT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a14:m>
                  <a:r>
                    <a:rPr lang="es-GT"/>
                    <a:t> of a single-stage SQUID in open-loop mode with bias current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G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de-DE"/>
                    <a:t>A. </a:t>
                  </a:r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EBBF513-C475-D98A-2089-0FD10A9A9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3736" y="2960065"/>
                  <a:ext cx="610452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798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D210E7-EB87-3712-7864-E0F11135E9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5047436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/>
                  <a:t>5.1.1. Open-loop </a:t>
                </a:r>
              </a:p>
              <a:p>
                <a:pPr marL="971550" lvl="1" indent="-514350">
                  <a:buFont typeface="+mj-lt"/>
                  <a:buAutoNum type="romanLcPeriod"/>
                </a:pPr>
                <a:r>
                  <a:rPr lang="es-GT"/>
                  <a:t>Measure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GT"/>
                  <a:t> characteristic </a:t>
                </a:r>
              </a:p>
              <a:p>
                <a:pPr marL="457200" lvl="1" indent="0">
                  <a:buNone/>
                </a:pPr>
                <a:endParaRPr lang="es-GT"/>
              </a:p>
              <a:p>
                <a:pPr marL="457200" lvl="1" indent="0">
                  <a:buNone/>
                </a:pPr>
                <a:r>
                  <a:rPr lang="es-GT" sz="3000"/>
                  <a:t>	</a:t>
                </a:r>
                <a:endParaRPr lang="es-GT"/>
              </a:p>
              <a:p>
                <a:pPr marL="457200" lvl="1" indent="0">
                  <a:buNone/>
                </a:pPr>
                <a:r>
                  <a:rPr lang="es-GT"/>
                  <a:t>		</a:t>
                </a:r>
              </a:p>
              <a:p>
                <a:pPr marL="457200" lvl="1" indent="0">
                  <a:buNone/>
                </a:pPr>
                <a:endParaRPr lang="es-GT" sz="300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BD210E7-EB87-3712-7864-E0F11135E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5047436"/>
              </a:xfrm>
              <a:blipFill>
                <a:blip r:embed="rId5"/>
                <a:stretch>
                  <a:fillRect t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9E81DE46-F72B-0E9D-E19D-F756A6220CA4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003F20B-3DD8-350C-390F-A91303E7484B}"/>
              </a:ext>
            </a:extLst>
          </p:cNvPr>
          <p:cNvGrpSpPr/>
          <p:nvPr/>
        </p:nvGrpSpPr>
        <p:grpSpPr>
          <a:xfrm>
            <a:off x="3043736" y="2960064"/>
            <a:ext cx="6104528" cy="3414329"/>
            <a:chOff x="3043736" y="2960064"/>
            <a:chExt cx="6104528" cy="3414329"/>
          </a:xfrm>
        </p:grpSpPr>
        <p:pic>
          <p:nvPicPr>
            <p:cNvPr id="6" name="Grafik 5" descr="Fig. 1 UI&#10;">
              <a:extLst>
                <a:ext uri="{FF2B5EF4-FFF2-40B4-BE49-F238E27FC236}">
                  <a16:creationId xmlns:a16="http://schemas.microsoft.com/office/drawing/2014/main" id="{09CDA4C3-2B1F-0642-5F48-BEFA7EA4A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" t="11133" r="243" b="3442"/>
            <a:stretch/>
          </p:blipFill>
          <p:spPr>
            <a:xfrm>
              <a:off x="3218689" y="3667769"/>
              <a:ext cx="5586984" cy="27066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5F5BE4A4-BDB4-69F7-4DD1-E5BA23D62DA0}"/>
                    </a:ext>
                  </a:extLst>
                </p:cNvPr>
                <p:cNvSpPr txBox="1"/>
                <p:nvPr/>
              </p:nvSpPr>
              <p:spPr>
                <a:xfrm>
                  <a:off x="3043736" y="2960064"/>
                  <a:ext cx="610452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GT"/>
                    <a:t>Fig. 1.2:  Measured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s-GT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a14:m>
                  <a:r>
                    <a:rPr lang="es-GT"/>
                    <a:t> of a single-stage SQUID in open-loop mode with optimal bias current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G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=50</m:t>
                      </m:r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de-DE"/>
                    <a:t>A. </a:t>
                  </a:r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5F5BE4A4-BDB4-69F7-4DD1-E5BA23D62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3736" y="2960064"/>
                  <a:ext cx="6104528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798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933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962C9-AEA8-8C74-DE60-4953C8420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2E7878-E70F-A250-E0E7-A3F18D84E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8" y="1540933"/>
                <a:ext cx="9043702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5.1.1. Open-loop </a:t>
                </a:r>
              </a:p>
              <a:p>
                <a:pPr marL="971550" lvl="1" indent="-514350">
                  <a:buFont typeface="+mj-lt"/>
                  <a:buAutoNum type="romanLcPeriod"/>
                </a:pPr>
                <a:r>
                  <a:rPr lang="es-GT" dirty="0"/>
                  <a:t>Measure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GT" dirty="0"/>
                  <a:t> characteristic</a:t>
                </a:r>
              </a:p>
              <a:p>
                <a:pPr marL="457200" lvl="1" indent="0">
                  <a:buNone/>
                </a:pPr>
                <a:endParaRPr lang="es-GT" sz="1600" dirty="0"/>
              </a:p>
              <a:p>
                <a:pPr marL="457200" lvl="1" indent="0">
                  <a:buNone/>
                </a:pPr>
                <a:r>
                  <a:rPr lang="es-GT" dirty="0"/>
                  <a:t>Transform the measured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s-GT" dirty="0"/>
                  <a:t> into current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s-GT" dirty="0"/>
              </a:p>
              <a:p>
                <a:pPr lvl="1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𝐼𝑁</m:t>
                        </m:r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=0.995 </m:t>
                    </m:r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𝑉</m:t>
                    </m:r>
                  </m:oMath>
                </a14:m>
                <a:r>
                  <a:rPr lang="en-GB" b="0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𝐼𝑁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=50 </m:t>
                    </m:r>
                    <m:r>
                      <a:rPr lang="es-G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endParaRPr lang="es-GT" dirty="0"/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s-GT" dirty="0"/>
                  <a:t> Use Ohm’s law to get resistance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𝑝𝑝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𝐼𝑁</m:t>
                            </m:r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𝑝𝑝</m:t>
                            </m:r>
                          </m:sub>
                        </m:sSub>
                      </m:den>
                    </m:f>
                    <m:r>
                      <a:rPr lang="es-GT" b="0" i="1" smtClean="0">
                        <a:latin typeface="Cambria Math" panose="02040503050406030204" pitchFamily="18" charset="0"/>
                      </a:rPr>
                      <m:t>=0.119 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s-GT" dirty="0"/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s-GT" dirty="0"/>
                  <a:t> Consider offset by adding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GB" b="0" dirty="0"/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s-G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num>
                      <m:den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s-GT" dirty="0"/>
              </a:p>
              <a:p>
                <a:pPr marL="457200" lvl="1" indent="0">
                  <a:buNone/>
                </a:pPr>
                <a:r>
                  <a:rPr lang="en-GB" b="0" dirty="0"/>
                  <a:t>Take into consideration the amplification factor </a:t>
                </a:r>
                <a:r>
                  <a:rPr lang="en-GB" dirty="0"/>
                  <a:t>of output signal</a:t>
                </a:r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measured</m:t>
                        </m:r>
                      </m:sub>
                    </m:sSub>
                    <m:r>
                      <a:rPr lang="es-GT" b="0" i="0" smtClean="0">
                        <a:latin typeface="Cambria Math" panose="02040503050406030204" pitchFamily="18" charset="0"/>
                      </a:rPr>
                      <m:t>=2000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GB" b="0" dirty="0"/>
              </a:p>
              <a:p>
                <a:pPr marL="457200" lvl="1" indent="0">
                  <a:buNone/>
                </a:pPr>
                <a:endParaRPr lang="es-GT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22E7878-E70F-A250-E0E7-A3F18D84E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8" y="1540933"/>
                <a:ext cx="9043702" cy="4927600"/>
              </a:xfrm>
              <a:blipFill>
                <a:blip r:embed="rId2"/>
                <a:stretch>
                  <a:fillRect t="-2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EEDB27E1-05EB-89BB-D93E-75CC8871F335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34868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DC79B-C1EF-29B9-A639-F117A14A3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E36F8D3-B1C6-27BE-275C-B887880F9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5.1.1. Open-loop </a:t>
                </a:r>
              </a:p>
              <a:p>
                <a:pPr marL="971550" lvl="1" indent="-514350">
                  <a:buFont typeface="+mj-lt"/>
                  <a:buAutoNum type="romanLcPeriod"/>
                </a:pPr>
                <a:r>
                  <a:rPr lang="es-GT" dirty="0"/>
                  <a:t>Measure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GT" dirty="0"/>
                  <a:t> characteristic 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		</a:t>
                </a:r>
              </a:p>
              <a:p>
                <a:pPr marL="457200" lvl="1" indent="0">
                  <a:buNone/>
                </a:pPr>
                <a:endParaRPr lang="es-GT" sz="3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E36F8D3-B1C6-27BE-275C-B887880F9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2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AC35BA7E-4B22-5F27-54B1-BCD4DEF76A4C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9DE4549-B4B0-A132-4FC1-07F5C4AA833D}"/>
                  </a:ext>
                </a:extLst>
              </p:cNvPr>
              <p:cNvSpPr txBox="1"/>
              <p:nvPr/>
            </p:nvSpPr>
            <p:spPr>
              <a:xfrm>
                <a:off x="592667" y="3086131"/>
                <a:ext cx="11277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GT" dirty="0"/>
                  <a:t>Fig. 2: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characteristic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single-stage SQUID (</a:t>
                </a:r>
                <a:r>
                  <a:rPr lang="de-DE" dirty="0" err="1"/>
                  <a:t>right</a:t>
                </a:r>
                <a:r>
                  <a:rPr lang="de-DE" dirty="0"/>
                  <a:t>) and linear fit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its</a:t>
                </a:r>
                <a:r>
                  <a:rPr lang="de-DE" dirty="0"/>
                  <a:t> linear </a:t>
                </a:r>
                <a:r>
                  <a:rPr lang="de-DE" dirty="0" err="1"/>
                  <a:t>range</a:t>
                </a:r>
                <a:r>
                  <a:rPr lang="de-DE" dirty="0"/>
                  <a:t> (</a:t>
                </a:r>
                <a:r>
                  <a:rPr lang="de-DE" dirty="0" err="1"/>
                  <a:t>left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9DE4549-B4B0-A132-4FC1-07F5C4AA8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7" y="3086131"/>
                <a:ext cx="11277599" cy="369332"/>
              </a:xfrm>
              <a:prstGeom prst="rect">
                <a:avLst/>
              </a:prstGeom>
              <a:blipFill>
                <a:blip r:embed="rId3"/>
                <a:stretch>
                  <a:fillRect l="-4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B753CE08-E4AE-A743-1C10-1E5A87C64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9" t="11893" r="8157" b="-746"/>
          <a:stretch/>
        </p:blipFill>
        <p:spPr>
          <a:xfrm>
            <a:off x="1065319" y="3455463"/>
            <a:ext cx="3964001" cy="2852321"/>
          </a:xfrm>
          <a:prstGeom prst="rect">
            <a:avLst/>
          </a:prstGeom>
        </p:spPr>
      </p:pic>
      <p:pic>
        <p:nvPicPr>
          <p:cNvPr id="19" name="Grafik 1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3CC886C-85BE-2410-3367-DF2BDEC66DC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2" r="8277" b="47734"/>
          <a:stretch/>
        </p:blipFill>
        <p:spPr>
          <a:xfrm>
            <a:off x="5501972" y="3455463"/>
            <a:ext cx="5179396" cy="288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45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32665-A314-B115-5F4C-075B78A36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E6E746-A1F5-8C6F-4A20-244070EE3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5047436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5.1.1. Open-loop </a:t>
                </a:r>
              </a:p>
              <a:p>
                <a:pPr marL="457200" lvl="1" indent="0">
                  <a:buNone/>
                </a:pPr>
                <a:r>
                  <a:rPr lang="es-GT" dirty="0"/>
                  <a:t>ii.	Measure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s-GT" dirty="0"/>
                  <a:t> characteristic 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lvl="1"/>
                <a:r>
                  <a:rPr lang="es-GT" dirty="0"/>
                  <a:t>Signal through respective coil</a:t>
                </a:r>
              </a:p>
              <a:p>
                <a:pPr lvl="1"/>
                <a:r>
                  <a:rPr lang="es-GT" dirty="0"/>
                  <a:t>Search for ideal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s-GT" dirty="0"/>
              </a:p>
              <a:p>
                <a:pPr lvl="1"/>
                <a:r>
                  <a:rPr lang="es-GT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GT" dirty="0"/>
                  <a:t> to center output signal</a:t>
                </a:r>
              </a:p>
              <a:p>
                <a:pPr lvl="1"/>
                <a:r>
                  <a:rPr lang="es-GT" dirty="0"/>
                  <a:t>Around 0 </a:t>
                </a:r>
              </a:p>
              <a:p>
                <a:pPr lvl="1"/>
                <a:endParaRPr lang="es-GT" dirty="0"/>
              </a:p>
              <a:p>
                <a:pPr lvl="1"/>
                <a:endParaRPr lang="es-GT" dirty="0"/>
              </a:p>
              <a:p>
                <a:pPr marL="457200" lvl="1" indent="0">
                  <a:buNone/>
                </a:pPr>
                <a:endParaRPr lang="es-GT" sz="30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E6E746-A1F5-8C6F-4A20-244070EE3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5047436"/>
              </a:xfrm>
              <a:blipFill>
                <a:blip r:embed="rId3"/>
                <a:stretch>
                  <a:fillRect t="-22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42C579DC-C1A0-8369-8693-A7E38771E354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C46CCA-30C4-E347-C5FB-94D33679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98" t="9211" r="2998"/>
          <a:stretch/>
        </p:blipFill>
        <p:spPr>
          <a:xfrm>
            <a:off x="6699440" y="3285841"/>
            <a:ext cx="4518894" cy="248419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CFABB6A9-6554-0642-F4F6-F813D39510C4}"/>
              </a:ext>
            </a:extLst>
          </p:cNvPr>
          <p:cNvSpPr/>
          <p:nvPr/>
        </p:nvSpPr>
        <p:spPr>
          <a:xfrm>
            <a:off x="6566103" y="4223841"/>
            <a:ext cx="1130742" cy="1100859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1804F1A-8467-53E3-0D95-DDE3A9BC4C8C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5774706" y="4774271"/>
            <a:ext cx="791397" cy="836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E12D5C4-826D-DBA4-3D01-B5CBC62DE213}"/>
              </a:ext>
            </a:extLst>
          </p:cNvPr>
          <p:cNvSpPr txBox="1"/>
          <p:nvPr/>
        </p:nvSpPr>
        <p:spPr>
          <a:xfrm>
            <a:off x="5090095" y="5610306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 dirty="0"/>
              <a:t>input-signal</a:t>
            </a:r>
            <a:endParaRPr lang="de-DE" sz="14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282D371-7EDC-E285-DEEC-E00AB0A412F7}"/>
              </a:ext>
            </a:extLst>
          </p:cNvPr>
          <p:cNvSpPr/>
          <p:nvPr/>
        </p:nvSpPr>
        <p:spPr>
          <a:xfrm>
            <a:off x="7576263" y="3143269"/>
            <a:ext cx="804672" cy="78340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A8BF61-ACE6-6A01-94A7-0D62EE849C80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8380935" y="3214555"/>
            <a:ext cx="1418700" cy="320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4FC9A8C3-FB1D-62D5-189E-39EA9A5F149B}"/>
              </a:ext>
            </a:extLst>
          </p:cNvPr>
          <p:cNvSpPr txBox="1"/>
          <p:nvPr/>
        </p:nvSpPr>
        <p:spPr>
          <a:xfrm>
            <a:off x="9115024" y="2906778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 dirty="0"/>
              <a:t>bias current</a:t>
            </a:r>
            <a:endParaRPr lang="de-DE" sz="14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7F6B482-0092-0D90-7F99-D3DD2F5223A2}"/>
              </a:ext>
            </a:extLst>
          </p:cNvPr>
          <p:cNvSpPr/>
          <p:nvPr/>
        </p:nvSpPr>
        <p:spPr>
          <a:xfrm>
            <a:off x="8958887" y="4223841"/>
            <a:ext cx="804672" cy="78340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818CD5B-D203-9008-E017-572D886A2BD9}"/>
              </a:ext>
            </a:extLst>
          </p:cNvPr>
          <p:cNvCxnSpPr>
            <a:cxnSpLocks/>
            <a:stCxn id="19" idx="0"/>
            <a:endCxn id="11" idx="4"/>
          </p:cNvCxnSpPr>
          <p:nvPr/>
        </p:nvCxnSpPr>
        <p:spPr>
          <a:xfrm flipH="1" flipV="1">
            <a:off x="9361223" y="5007247"/>
            <a:ext cx="684611" cy="834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ABC75B2-8FD9-FBA6-FB65-5C98432BF864}"/>
              </a:ext>
            </a:extLst>
          </p:cNvPr>
          <p:cNvSpPr txBox="1"/>
          <p:nvPr/>
        </p:nvSpPr>
        <p:spPr>
          <a:xfrm>
            <a:off x="9361223" y="5841319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 dirty="0"/>
              <a:t>bias voltage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6292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7" grpId="0"/>
      <p:bldP spid="11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5B2B-1521-8E60-6EE1-57506E53D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59BFEF7-E5BE-2A3B-EA8D-581A8465B1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5.1.1. Open-loop </a:t>
                </a:r>
              </a:p>
              <a:p>
                <a:pPr marL="457200" lvl="1" indent="0">
                  <a:buNone/>
                </a:pPr>
                <a:r>
                  <a:rPr lang="es-GT" dirty="0"/>
                  <a:t>ii.	Measure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s-GT" dirty="0"/>
                  <a:t> characteristic 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971550" lvl="1" indent="-514350">
                  <a:buFont typeface="+mj-lt"/>
                  <a:buAutoNum type="romanLcPeriod"/>
                </a:pPr>
                <a:endParaRPr lang="es-GT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		</a:t>
                </a:r>
              </a:p>
              <a:p>
                <a:pPr marL="457200" lvl="1" indent="0">
                  <a:buNone/>
                </a:pPr>
                <a:endParaRPr lang="es-GT" sz="3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59BFEF7-E5BE-2A3B-EA8D-581A8465B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3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C460CB79-DD91-87B1-FA67-EB98155817CB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6E048EE-1F98-A7DB-E398-FBA122E6CD8F}"/>
              </a:ext>
            </a:extLst>
          </p:cNvPr>
          <p:cNvGrpSpPr/>
          <p:nvPr/>
        </p:nvGrpSpPr>
        <p:grpSpPr>
          <a:xfrm>
            <a:off x="592668" y="3086131"/>
            <a:ext cx="11079000" cy="3169827"/>
            <a:chOff x="589627" y="2976403"/>
            <a:chExt cx="10880403" cy="316982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0487E83B-48EB-1138-0858-A83F4C4BF62B}"/>
                </a:ext>
              </a:extLst>
            </p:cNvPr>
            <p:cNvGrpSpPr/>
            <p:nvPr/>
          </p:nvGrpSpPr>
          <p:grpSpPr>
            <a:xfrm>
              <a:off x="754144" y="3639312"/>
              <a:ext cx="10683712" cy="2506918"/>
              <a:chOff x="1009536" y="3429000"/>
              <a:chExt cx="10683712" cy="2506918"/>
            </a:xfrm>
          </p:grpSpPr>
          <p:pic>
            <p:nvPicPr>
              <p:cNvPr id="5" name="Grafik 4" descr="Ein Bild, das Text, Screenshot, Diagramm, Software enthält.&#10;&#10;Automatisch generierte Beschreibung">
                <a:extLst>
                  <a:ext uri="{FF2B5EF4-FFF2-40B4-BE49-F238E27FC236}">
                    <a16:creationId xmlns:a16="http://schemas.microsoft.com/office/drawing/2014/main" id="{8DA7F1D1-6797-230B-3A04-524598623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536" y="3429000"/>
                <a:ext cx="5086464" cy="2506918"/>
              </a:xfrm>
              <a:prstGeom prst="rect">
                <a:avLst/>
              </a:prstGeom>
            </p:spPr>
          </p:pic>
          <p:pic>
            <p:nvPicPr>
              <p:cNvPr id="11" name="Grafik 10" descr="Ein Bild, das Text, Screenshot, Software, Multimedia-Software enthält.&#10;&#10;Automatisch generierte Beschreibung">
                <a:extLst>
                  <a:ext uri="{FF2B5EF4-FFF2-40B4-BE49-F238E27FC236}">
                    <a16:creationId xmlns:a16="http://schemas.microsoft.com/office/drawing/2014/main" id="{E9DA75AF-FD60-ED38-4CFF-D145D6749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381" b="3143"/>
              <a:stretch/>
            </p:blipFill>
            <p:spPr>
              <a:xfrm>
                <a:off x="6417564" y="3429000"/>
                <a:ext cx="5275684" cy="250691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331941A2-CEF4-9039-DAB9-748BA3F1040A}"/>
                    </a:ext>
                  </a:extLst>
                </p:cNvPr>
                <p:cNvSpPr txBox="1"/>
                <p:nvPr/>
              </p:nvSpPr>
              <p:spPr>
                <a:xfrm>
                  <a:off x="589627" y="2976403"/>
                  <a:ext cx="10880403" cy="6701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GT"/>
                    <a:t>Fig. 3: Measured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G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GT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GT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s-GT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G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GT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s-G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s-GT"/>
                    <a:t> (left),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G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GT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GT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s-GT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G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GT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s-G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s-GT"/>
                    <a:t> (right) of a single-stage SQUID. Optimal parameters: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G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=12,365</m:t>
                      </m:r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de-DE"/>
                    <a:t>A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G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=50</m:t>
                      </m:r>
                      <m:r>
                        <a:rPr lang="es-GT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de-DE"/>
                    <a:t>A</a:t>
                  </a:r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331941A2-CEF4-9039-DAB9-748BA3F104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627" y="2976403"/>
                  <a:ext cx="10880403" cy="670120"/>
                </a:xfrm>
                <a:prstGeom prst="rect">
                  <a:avLst/>
                </a:prstGeom>
                <a:blipFill>
                  <a:blip r:embed="rId6"/>
                  <a:stretch>
                    <a:fillRect l="-440" t="-3636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336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E911819-64DF-21AB-B7C7-3EE600098086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1. </a:t>
            </a:r>
            <a:r>
              <a:rPr lang="es-GT" sz="4000"/>
              <a:t>Goals of experiment</a:t>
            </a:r>
            <a:endParaRPr lang="de-DE" sz="320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8EA43C-F285-3715-9EA8-8FA4601E4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40933"/>
            <a:ext cx="11277599" cy="492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3895" lvl="1">
              <a:spcBef>
                <a:spcPts val="1500"/>
              </a:spcBef>
            </a:pPr>
            <a:endParaRPr lang="en-US" dirty="0"/>
          </a:p>
          <a:p>
            <a:pPr marL="683895" lvl="1">
              <a:spcBef>
                <a:spcPts val="1500"/>
              </a:spcBef>
            </a:pPr>
            <a:endParaRPr lang="en-US" dirty="0"/>
          </a:p>
          <a:p>
            <a:pPr marL="683895" lvl="1">
              <a:spcBef>
                <a:spcPts val="1500"/>
              </a:spcBef>
            </a:pPr>
            <a:endParaRPr lang="en-US" dirty="0"/>
          </a:p>
          <a:p>
            <a:pPr marL="683895" lvl="1">
              <a:spcBef>
                <a:spcPts val="1500"/>
              </a:spcBef>
            </a:pPr>
            <a:r>
              <a:rPr lang="en-US" dirty="0"/>
              <a:t>Learn the basics of low-temperature physics and superconductivity</a:t>
            </a:r>
          </a:p>
          <a:p>
            <a:pPr marL="683895" lvl="1">
              <a:spcBef>
                <a:spcPts val="1500"/>
              </a:spcBef>
            </a:pPr>
            <a:r>
              <a:rPr lang="en-US" dirty="0"/>
              <a:t>Learn the basics of SQUIDs and noise thermometers </a:t>
            </a:r>
          </a:p>
          <a:p>
            <a:pPr marL="683895" lvl="1">
              <a:spcBef>
                <a:spcPts val="1500"/>
              </a:spcBef>
            </a:pPr>
            <a:r>
              <a:rPr lang="en-US" dirty="0"/>
              <a:t>Learn how to operate dc-SQUIDs</a:t>
            </a:r>
          </a:p>
        </p:txBody>
      </p:sp>
    </p:spTree>
    <p:extLst>
      <p:ext uri="{BB962C8B-B14F-4D97-AF65-F5344CB8AC3E}">
        <p14:creationId xmlns:p14="http://schemas.microsoft.com/office/powerpoint/2010/main" val="3839967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7CC43-6EBF-6177-BA54-C5E915892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B3DD441-9EAC-EEFD-BB64-B0EA6F6352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5.1.1. Open-loop</a:t>
                </a:r>
              </a:p>
              <a:p>
                <a:pPr marL="457200" lvl="1" indent="0">
                  <a:buNone/>
                </a:pPr>
                <a:r>
                  <a:rPr lang="es-GT" dirty="0"/>
                  <a:t>ii. 	Measure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s-GT" dirty="0"/>
                  <a:t> characteristic  </a:t>
                </a:r>
              </a:p>
              <a:p>
                <a:pPr marL="457200" lvl="1" indent="0">
                  <a:buNone/>
                </a:pPr>
                <a:r>
                  <a:rPr lang="es-GT" dirty="0"/>
                  <a:t>Transform measured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s-GT" dirty="0"/>
                  <a:t> into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GT" dirty="0"/>
                  <a:t> (analoge to previous measurement)</a:t>
                </a:r>
              </a:p>
              <a:p>
                <a:pPr marL="457200" lvl="1" indent="0">
                  <a:buNone/>
                </a:pPr>
                <a:r>
                  <a:rPr lang="es-GT" dirty="0"/>
                  <a:t>Consider amplification factor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Tranform x-axis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m:rPr>
                            <m:lit/>
                          </m:rPr>
                          <a:rPr lang="es-G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Δt</m:t>
                        </m:r>
                      </m:den>
                    </m:f>
                    <m:r>
                      <a:rPr lang="es-G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GT" dirty="0"/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GT" dirty="0"/>
                  <a:t> time required for signal to reach next maxima</a:t>
                </a:r>
              </a:p>
              <a:p>
                <a:pPr marL="457200" lvl="1" indent="0">
                  <a:buNone/>
                </a:pPr>
                <a:r>
                  <a:rPr lang="es-GT"/>
                  <a:t>Consider</a:t>
                </a:r>
                <a:r>
                  <a:rPr lang="es-GT" dirty="0"/>
                  <a:t> transformation of functions: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G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GT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den>
                    </m:f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s-GT" dirty="0"/>
                  <a:t>  </a:t>
                </a:r>
                <a:r>
                  <a:rPr lang="es-GT" dirty="0">
                    <a:sym typeface="Wingdings" panose="05000000000000000000" pitchFamily="2" charset="2"/>
                  </a:rPr>
                  <a:t> linear fit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s-G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GT" dirty="0"/>
                  <a:t>curve		</a:t>
                </a:r>
              </a:p>
              <a:p>
                <a:pPr marL="457200" lvl="1" indent="0">
                  <a:buNone/>
                </a:pPr>
                <a:endParaRPr lang="es-GT" sz="3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B3DD441-9EAC-EEFD-BB64-B0EA6F635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2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D12E2F11-D51C-4649-E108-357A5B4AB2FC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560138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F3EF9-D052-E0FE-7567-40DA22432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Ein Bild, das Reihe, Diagramm, Text, Schrift enthält.&#10;&#10;Automatisch generierte Beschreibung">
            <a:extLst>
              <a:ext uri="{FF2B5EF4-FFF2-40B4-BE49-F238E27FC236}">
                <a16:creationId xmlns:a16="http://schemas.microsoft.com/office/drawing/2014/main" id="{7F0AD0FB-4ADA-0EB5-A51F-333D0B62BC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10615" r="2188"/>
          <a:stretch/>
        </p:blipFill>
        <p:spPr>
          <a:xfrm>
            <a:off x="592667" y="3515734"/>
            <a:ext cx="5250572" cy="2854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DBC5C-7C5E-E76D-E0C8-3158A50AB6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256363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/>
                  <a:t>5.1.1. Open-loop </a:t>
                </a:r>
              </a:p>
              <a:p>
                <a:pPr marL="457200" lvl="1" indent="0">
                  <a:buNone/>
                </a:pPr>
                <a:r>
                  <a:rPr lang="es-GT"/>
                  <a:t>ii. 	Measure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s-GT"/>
                  <a:t> characteristic</a:t>
                </a:r>
              </a:p>
              <a:p>
                <a:pPr marL="971550" lvl="1" indent="-514350">
                  <a:buFont typeface="+mj-lt"/>
                  <a:buAutoNum type="romanLcPeriod"/>
                </a:pPr>
                <a:endParaRPr lang="es-GT"/>
              </a:p>
              <a:p>
                <a:pPr marL="457200" lvl="1" indent="0">
                  <a:buNone/>
                </a:pPr>
                <a:endParaRPr lang="es-GT"/>
              </a:p>
              <a:p>
                <a:pPr marL="457200" lvl="1" indent="0">
                  <a:buNone/>
                </a:pPr>
                <a:r>
                  <a:rPr lang="es-GT"/>
                  <a:t>		</a:t>
                </a:r>
              </a:p>
              <a:p>
                <a:pPr marL="457200" lvl="1" indent="0">
                  <a:buNone/>
                </a:pPr>
                <a:endParaRPr lang="es-GT" sz="300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DBC5C-7C5E-E76D-E0C8-3158A50AB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256363"/>
              </a:xfrm>
              <a:blipFill>
                <a:blip r:embed="rId3"/>
                <a:stretch>
                  <a:fillRect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fik 16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3E044065-F131-F3FD-1BBD-8E000162C0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10286" r="1997"/>
          <a:stretch/>
        </p:blipFill>
        <p:spPr>
          <a:xfrm>
            <a:off x="631632" y="3484468"/>
            <a:ext cx="5211608" cy="2897110"/>
          </a:xfrm>
          <a:prstGeom prst="rect">
            <a:avLst/>
          </a:prstGeom>
        </p:spPr>
      </p:pic>
      <p:pic>
        <p:nvPicPr>
          <p:cNvPr id="23" name="Grafik 22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7677636E-4849-E237-AAD2-5589E915A4F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" t="10615" r="3014"/>
          <a:stretch/>
        </p:blipFill>
        <p:spPr>
          <a:xfrm>
            <a:off x="6205929" y="3515734"/>
            <a:ext cx="5085568" cy="28542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A2D6839-9EA3-AE07-2398-747B8B3AB621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AF5F761-C79F-7957-AE7E-182CB5D7CDFD}"/>
                  </a:ext>
                </a:extLst>
              </p:cNvPr>
              <p:cNvSpPr txBox="1"/>
              <p:nvPr/>
            </p:nvSpPr>
            <p:spPr>
              <a:xfrm>
                <a:off x="735499" y="3000824"/>
                <a:ext cx="84624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GT"/>
                  <a:t>Fig. 4: </a:t>
                </a:r>
                <a:r>
                  <a:rPr lang="en-GB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/>
                  <a:t> (</a:t>
                </a:r>
                <a:r>
                  <a:rPr lang="de-DE" err="1"/>
                  <a:t>left</a:t>
                </a:r>
                <a:r>
                  <a:rPr lang="de-DE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/>
                  <a:t> (</a:t>
                </a:r>
                <a:r>
                  <a:rPr lang="de-DE" err="1"/>
                  <a:t>right</a:t>
                </a:r>
                <a:r>
                  <a:rPr lang="de-DE"/>
                  <a:t>) </a:t>
                </a:r>
                <a:r>
                  <a:rPr lang="de-DE" err="1"/>
                  <a:t>characteristic</a:t>
                </a:r>
                <a:endParaRPr lang="de-DE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AF5F761-C79F-7957-AE7E-182CB5D7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99" y="3000824"/>
                <a:ext cx="8462464" cy="369332"/>
              </a:xfrm>
              <a:prstGeom prst="rect">
                <a:avLst/>
              </a:prstGeom>
              <a:blipFill>
                <a:blip r:embed="rId6"/>
                <a:stretch>
                  <a:fillRect l="-64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8D0A34D6-9FD0-FC50-5363-95603D5893A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t="10196" r="1579"/>
          <a:stretch/>
        </p:blipFill>
        <p:spPr>
          <a:xfrm>
            <a:off x="6205929" y="3515734"/>
            <a:ext cx="5153341" cy="2854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10">
                <a:extLst>
                  <a:ext uri="{FF2B5EF4-FFF2-40B4-BE49-F238E27FC236}">
                    <a16:creationId xmlns:a16="http://schemas.microsoft.com/office/drawing/2014/main" id="{6104C032-B042-C4E6-898C-5DAF5361FB90}"/>
                  </a:ext>
                </a:extLst>
              </p:cNvPr>
              <p:cNvSpPr txBox="1"/>
              <p:nvPr/>
            </p:nvSpPr>
            <p:spPr>
              <a:xfrm>
                <a:off x="735499" y="2918301"/>
                <a:ext cx="8462464" cy="534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GT"/>
                  <a:t>Fig. 5: </a:t>
                </a:r>
                <a:r>
                  <a:rPr lang="en-GB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/>
                  <a:t> (</a:t>
                </a:r>
                <a:r>
                  <a:rPr lang="de-DE" err="1"/>
                  <a:t>left</a:t>
                </a:r>
                <a:r>
                  <a:rPr lang="de-DE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/>
                  <a:t> (</a:t>
                </a:r>
                <a:r>
                  <a:rPr lang="de-DE" err="1"/>
                  <a:t>right</a:t>
                </a:r>
                <a:r>
                  <a:rPr lang="de-DE"/>
                  <a:t>) </a:t>
                </a:r>
                <a:r>
                  <a:rPr lang="de-DE" err="1"/>
                  <a:t>characteristic</a:t>
                </a:r>
                <a:r>
                  <a:rPr lang="de-DE"/>
                  <a:t> </a:t>
                </a:r>
                <a:r>
                  <a:rPr lang="de-DE" err="1"/>
                  <a:t>with</a:t>
                </a:r>
                <a:r>
                  <a:rPr lang="de-DE"/>
                  <a:t> linear fit </a:t>
                </a:r>
                <a:r>
                  <a:rPr lang="de-DE" err="1"/>
                  <a:t>to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GT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s-G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9" name="Textfeld 10">
                <a:extLst>
                  <a:ext uri="{FF2B5EF4-FFF2-40B4-BE49-F238E27FC236}">
                    <a16:creationId xmlns:a16="http://schemas.microsoft.com/office/drawing/2014/main" id="{6104C032-B042-C4E6-898C-5DAF5361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99" y="2918301"/>
                <a:ext cx="8462464" cy="534377"/>
              </a:xfrm>
              <a:prstGeom prst="rect">
                <a:avLst/>
              </a:prstGeom>
              <a:blipFill>
                <a:blip r:embed="rId8"/>
                <a:stretch>
                  <a:fillRect l="-648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91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20408-873C-80CA-012F-69EB5C38C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F234C-E0A8-56ED-7428-8D2CF4478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8" y="1540933"/>
                <a:ext cx="7061230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/>
                  <a:t>5.1.2. FLL mode </a:t>
                </a:r>
              </a:p>
              <a:p>
                <a:pPr marL="457200" lvl="1" indent="0">
                  <a:buNone/>
                </a:pPr>
                <a:r>
                  <a:rPr lang="es-GT"/>
                  <a:t>i. 	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s-GT"/>
                  <a:t> resulting from periodic triangular input signal</a:t>
                </a:r>
              </a:p>
              <a:p>
                <a:pPr lvl="1"/>
                <a:r>
                  <a:rPr lang="es-GT"/>
                  <a:t>Input-signal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endParaRPr lang="es-GT" b="0"/>
              </a:p>
              <a:p>
                <a:pPr lvl="1"/>
                <a:r>
                  <a:rPr lang="es-GT"/>
                  <a:t>Find optimal bias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GT"/>
                  <a:t> </a:t>
                </a:r>
              </a:p>
              <a:p>
                <a:pPr lvl="1"/>
                <a:r>
                  <a:rPr lang="es-GT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GT"/>
                  <a:t> to center output signal around</a:t>
                </a:r>
                <a:r>
                  <a:rPr lang="de-DE"/>
                  <a:t> 0</a:t>
                </a:r>
              </a:p>
              <a:p>
                <a:pPr marL="457200" lvl="1" indent="0">
                  <a:buNone/>
                </a:pPr>
                <a:endParaRPr lang="es-GT"/>
              </a:p>
              <a:p>
                <a:pPr marL="457200" lvl="1" indent="0">
                  <a:buNone/>
                </a:pPr>
                <a:r>
                  <a:rPr lang="es-GT"/>
                  <a:t>We find: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i="1">
                        <a:latin typeface="Cambria Math" panose="02040503050406030204" pitchFamily="18" charset="0"/>
                      </a:rPr>
                      <m:t>=12.354</m:t>
                    </m:r>
                    <m:r>
                      <a:rPr lang="es-GT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/>
                  <a:t>A 		</a:t>
                </a:r>
                <a:r>
                  <a:rPr lang="es-G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i="1">
                        <a:latin typeface="Cambria Math" panose="02040503050406030204" pitchFamily="18" charset="0"/>
                      </a:rPr>
                      <m:t>=16.49</m:t>
                    </m:r>
                    <m:r>
                      <a:rPr lang="es-GT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/>
                  <a:t>V. </a:t>
                </a:r>
                <a:endParaRPr lang="es-GT"/>
              </a:p>
              <a:p>
                <a:pPr marL="457200" lvl="1" indent="0">
                  <a:buNone/>
                </a:pPr>
                <a:endParaRPr lang="es-GT" sz="300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0F234C-E0A8-56ED-7428-8D2CF4478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8" y="1540933"/>
                <a:ext cx="7061230" cy="4927600"/>
              </a:xfrm>
              <a:blipFill>
                <a:blip r:embed="rId3"/>
                <a:stretch>
                  <a:fillRect t="-2475" r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50D0A743-7B71-C4A8-27CD-0A3693D4AF45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5C91F7-5C99-6F47-93B4-6E724C4E8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98" t="9211" r="2998"/>
          <a:stretch/>
        </p:blipFill>
        <p:spPr>
          <a:xfrm>
            <a:off x="7461440" y="3565241"/>
            <a:ext cx="4518894" cy="2484192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8F19EC2F-AD48-EB11-56D1-0000148F76BB}"/>
              </a:ext>
            </a:extLst>
          </p:cNvPr>
          <p:cNvSpPr/>
          <p:nvPr/>
        </p:nvSpPr>
        <p:spPr>
          <a:xfrm>
            <a:off x="11065594" y="4801777"/>
            <a:ext cx="804672" cy="783406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F6CA7A42-37F5-E197-B982-1A00B295DFAF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V="1">
            <a:off x="11065594" y="5585183"/>
            <a:ext cx="402336" cy="575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3E0E097-5DE0-A79F-ED6F-F9F0D7216863}"/>
              </a:ext>
            </a:extLst>
          </p:cNvPr>
          <p:cNvSpPr txBox="1"/>
          <p:nvPr/>
        </p:nvSpPr>
        <p:spPr>
          <a:xfrm>
            <a:off x="10380983" y="6160756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/>
              <a:t>input-signal</a:t>
            </a:r>
            <a:endParaRPr lang="de-DE" sz="140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AB9904B-F375-7E61-5BC7-06F32A54D453}"/>
              </a:ext>
            </a:extLst>
          </p:cNvPr>
          <p:cNvSpPr/>
          <p:nvPr/>
        </p:nvSpPr>
        <p:spPr>
          <a:xfrm>
            <a:off x="8309956" y="3453918"/>
            <a:ext cx="804672" cy="78340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52F82F-5EBD-0FC8-F3FD-1AAF748020D3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9114628" y="3380463"/>
            <a:ext cx="684611" cy="465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26D644F-65E1-8017-E248-B050F33E328D}"/>
              </a:ext>
            </a:extLst>
          </p:cNvPr>
          <p:cNvSpPr txBox="1"/>
          <p:nvPr/>
        </p:nvSpPr>
        <p:spPr>
          <a:xfrm>
            <a:off x="9114628" y="3072686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/>
              <a:t>bias current</a:t>
            </a:r>
            <a:endParaRPr lang="de-DE" sz="140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1755028-1986-8C72-C5DE-BD0B1E24882B}"/>
              </a:ext>
            </a:extLst>
          </p:cNvPr>
          <p:cNvSpPr/>
          <p:nvPr/>
        </p:nvSpPr>
        <p:spPr>
          <a:xfrm>
            <a:off x="9696373" y="4503241"/>
            <a:ext cx="804672" cy="78340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C7842E2-FC16-B5AF-C339-17388628755D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9702051" y="5286647"/>
            <a:ext cx="396658" cy="720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21A4601-8E58-4BAA-8575-F9B298DCE745}"/>
              </a:ext>
            </a:extLst>
          </p:cNvPr>
          <p:cNvSpPr txBox="1"/>
          <p:nvPr/>
        </p:nvSpPr>
        <p:spPr>
          <a:xfrm>
            <a:off x="9017440" y="6006867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/>
              <a:t>bias voltage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20695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 animBg="1"/>
      <p:bldP spid="12" grpId="0"/>
      <p:bldP spid="17" grpId="0" animBg="1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B4F88-E8B1-4ECB-51F1-6B31AB9E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68A0AF8-A5C1-DAB0-13D6-2FC11B13D8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7157431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/>
                  <a:t>5.1.2. FLL mode </a:t>
                </a:r>
              </a:p>
              <a:p>
                <a:pPr marL="457200" lvl="1" indent="0">
                  <a:buNone/>
                </a:pPr>
                <a:r>
                  <a:rPr lang="es-GT"/>
                  <a:t>i. 	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s-GT"/>
                  <a:t> resulting from periodic triangular input signal</a:t>
                </a:r>
              </a:p>
              <a:p>
                <a:pPr lvl="1"/>
                <a:r>
                  <a:rPr lang="es-GT"/>
                  <a:t>Input-signal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</m:sSub>
                  </m:oMath>
                </a14:m>
                <a:endParaRPr lang="es-GT" b="0"/>
              </a:p>
              <a:p>
                <a:pPr lvl="1"/>
                <a:r>
                  <a:rPr lang="es-GT"/>
                  <a:t>Keeping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GT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GT"/>
                  <a:t> </a:t>
                </a:r>
              </a:p>
              <a:p>
                <a:pPr lvl="1"/>
                <a:r>
                  <a:rPr lang="es-GT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GT"/>
                  <a:t> to center output signal around</a:t>
                </a:r>
                <a:r>
                  <a:rPr lang="de-DE"/>
                  <a:t> </a:t>
                </a:r>
              </a:p>
              <a:p>
                <a:pPr marL="457200" lvl="1" indent="0">
                  <a:buNone/>
                </a:pPr>
                <a:endParaRPr lang="es-GT"/>
              </a:p>
              <a:p>
                <a:pPr marL="457200" lvl="1" indent="0">
                  <a:buNone/>
                </a:pPr>
                <a:r>
                  <a:rPr lang="es-GT"/>
                  <a:t>We find: </a:t>
                </a:r>
              </a:p>
              <a:p>
                <a:pPr marL="457200" lvl="1" indent="0">
                  <a:buNone/>
                </a:pPr>
                <a:r>
                  <a:rPr lang="es-GT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G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s-GT" i="1">
                        <a:latin typeface="Cambria Math" panose="02040503050406030204" pitchFamily="18" charset="0"/>
                      </a:rPr>
                      <m:t>=10.70</m:t>
                    </m:r>
                    <m:r>
                      <a:rPr lang="es-GT" i="1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de-DE" dirty="0"/>
                      <m:t>A</m:t>
                    </m:r>
                  </m:oMath>
                </a14:m>
                <a:r>
                  <a:rPr lang="es-GT"/>
                  <a:t> </a:t>
                </a:r>
              </a:p>
              <a:p>
                <a:pPr marL="457200" lvl="1" indent="0">
                  <a:buNone/>
                </a:pPr>
                <a:endParaRPr lang="es-GT" sz="300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68A0AF8-A5C1-DAB0-13D6-2FC11B13D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7157431" cy="4927600"/>
              </a:xfrm>
              <a:blipFill>
                <a:blip r:embed="rId3"/>
                <a:stretch>
                  <a:fillRect t="-2475" r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187692E7-7ACD-0163-7868-19D743468847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1526E49-39B0-87FD-2E5E-7AB7A33ED0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98" t="9211" r="2998"/>
          <a:stretch/>
        </p:blipFill>
        <p:spPr>
          <a:xfrm>
            <a:off x="7461440" y="3565241"/>
            <a:ext cx="4518894" cy="2484192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0267698D-E101-974F-0C6D-1D78689B9C9E}"/>
              </a:ext>
            </a:extLst>
          </p:cNvPr>
          <p:cNvSpPr/>
          <p:nvPr/>
        </p:nvSpPr>
        <p:spPr>
          <a:xfrm>
            <a:off x="7328103" y="4503241"/>
            <a:ext cx="1130742" cy="1100859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9AC4135-0E73-9FD5-9228-C85817CA58E0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6536706" y="5053671"/>
            <a:ext cx="791397" cy="836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4E6E3D-DF96-EDE3-B09D-8925E1198190}"/>
              </a:ext>
            </a:extLst>
          </p:cNvPr>
          <p:cNvSpPr txBox="1"/>
          <p:nvPr/>
        </p:nvSpPr>
        <p:spPr>
          <a:xfrm>
            <a:off x="5852095" y="5889706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/>
              <a:t>input-signal</a:t>
            </a:r>
            <a:endParaRPr lang="de-DE" sz="140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6420723-D6F1-15D3-933D-C567B7F3F987}"/>
              </a:ext>
            </a:extLst>
          </p:cNvPr>
          <p:cNvSpPr/>
          <p:nvPr/>
        </p:nvSpPr>
        <p:spPr>
          <a:xfrm>
            <a:off x="11132263" y="4836841"/>
            <a:ext cx="804672" cy="78340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53F7516-345B-D10C-C98C-3826B9DCEF67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11024111" y="5620247"/>
            <a:ext cx="510488" cy="43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5200F84-32C0-787E-09FB-5E1D85F03298}"/>
              </a:ext>
            </a:extLst>
          </p:cNvPr>
          <p:cNvSpPr txBox="1"/>
          <p:nvPr/>
        </p:nvSpPr>
        <p:spPr>
          <a:xfrm>
            <a:off x="10339500" y="6056293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/>
              <a:t>bias current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91300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7" grpId="0" animBg="1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B1EC4-280C-D278-6695-427943246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C40E268-A8AF-4D15-50A7-F0097B2443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5.1.2. FLL mode </a:t>
                </a:r>
              </a:p>
              <a:p>
                <a:pPr marL="457200" lvl="1" indent="0">
                  <a:buNone/>
                </a:pPr>
                <a:r>
                  <a:rPr lang="es-GT" dirty="0"/>
                  <a:t>i. 	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s-GT" dirty="0"/>
                  <a:t> resulting from periodic triangular input signal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		</a:t>
                </a:r>
              </a:p>
              <a:p>
                <a:pPr marL="457200" lvl="1" indent="0">
                  <a:buNone/>
                </a:pPr>
                <a:endParaRPr lang="es-GT" sz="3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C40E268-A8AF-4D15-50A7-F0097B244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3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A93A8C8C-5748-8B9A-CE0B-4826C8362FF7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 dirty="0"/>
              <a:t>	</a:t>
            </a:r>
            <a:r>
              <a:rPr lang="es-GT" sz="4000" dirty="0"/>
              <a:t>5. Evaluation of measurements</a:t>
            </a:r>
            <a:endParaRPr lang="de-DE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1473AD7-549F-1B43-A0E2-18A8AFC45F84}"/>
                  </a:ext>
                </a:extLst>
              </p:cNvPr>
              <p:cNvSpPr txBox="1"/>
              <p:nvPr/>
            </p:nvSpPr>
            <p:spPr>
              <a:xfrm>
                <a:off x="707136" y="2986980"/>
                <a:ext cx="10892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GT" dirty="0"/>
                  <a:t>Fig. 5: Measured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s-GT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s-GT" dirty="0"/>
                  <a:t> of a single-stage SQUID in FLL mode. Workingpoint:</a:t>
                </a:r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1473AD7-549F-1B43-A0E2-18A8AFC45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36" y="2986980"/>
                <a:ext cx="10892197" cy="369332"/>
              </a:xfrm>
              <a:prstGeom prst="rect">
                <a:avLst/>
              </a:prstGeom>
              <a:blipFill>
                <a:blip r:embed="rId4"/>
                <a:stretch>
                  <a:fillRect l="-44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CD13AA36-DFB8-2E1F-C722-F882D7D0B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t="10841" r="768" b="4041"/>
          <a:stretch/>
        </p:blipFill>
        <p:spPr>
          <a:xfrm>
            <a:off x="3104049" y="3658395"/>
            <a:ext cx="5934456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76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DDBD-4D97-F369-ECA0-CB13675D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D62E930-58B2-1400-C65F-DF5C68CA9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8" y="1540933"/>
                <a:ext cx="6845196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5.1.2. FLL mode</a:t>
                </a:r>
              </a:p>
              <a:p>
                <a:pPr marL="457200" lvl="1" indent="0">
                  <a:buNone/>
                </a:pPr>
                <a:r>
                  <a:rPr lang="es-GT" dirty="0"/>
                  <a:t>i.	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s-GT" dirty="0"/>
                  <a:t> resulting from periodic triangular input signal</a:t>
                </a:r>
              </a:p>
              <a:p>
                <a:pPr marL="971550" lvl="1" indent="-514350">
                  <a:buAutoNum type="romanLcPeriod" startAt="2"/>
                </a:pPr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s-GT" dirty="0"/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Fit linear function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GT" dirty="0"/>
                  <a:t> curve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D62E930-58B2-1400-C65F-DF5C68CA9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8" y="1540933"/>
                <a:ext cx="6845196" cy="4927600"/>
              </a:xfrm>
              <a:blipFill>
                <a:blip r:embed="rId2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C22B1FAC-4599-CDC5-A0B3-EA92DF4E5B2D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568844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2A7C7-7289-CC94-2C03-9B05F6A16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B28D830-7014-CE42-6DCB-ED8EC91F2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5.1.2. FLL mode</a:t>
                </a:r>
              </a:p>
              <a:p>
                <a:pPr marL="457200" lvl="1" indent="0">
                  <a:buNone/>
                </a:pPr>
                <a:r>
                  <a:rPr lang="es-GT" dirty="0"/>
                  <a:t>i.	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s-GT" dirty="0"/>
                  <a:t> resulting from periodic triangular input signal in FLL mode</a:t>
                </a:r>
              </a:p>
              <a:p>
                <a:pPr marL="971550" lvl="1" indent="-514350">
                  <a:buAutoNum type="romanLcPeriod" startAt="2"/>
                </a:pPr>
                <a:endParaRPr lang="es-GT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		</a:t>
                </a:r>
              </a:p>
              <a:p>
                <a:pPr marL="457200" lvl="1" indent="0">
                  <a:buNone/>
                </a:pPr>
                <a:endParaRPr lang="es-GT" sz="3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B28D830-7014-CE42-6DCB-ED8EC91F2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2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DD22517D-3684-499F-A9FF-37AD15092204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A3A0F0C-B178-AB23-3511-6C34E966AF2F}"/>
              </a:ext>
            </a:extLst>
          </p:cNvPr>
          <p:cNvGrpSpPr/>
          <p:nvPr/>
        </p:nvGrpSpPr>
        <p:grpSpPr>
          <a:xfrm>
            <a:off x="592667" y="3052603"/>
            <a:ext cx="11373846" cy="3622025"/>
            <a:chOff x="592667" y="3052603"/>
            <a:chExt cx="11373846" cy="3622025"/>
          </a:xfrm>
        </p:grpSpPr>
        <p:pic>
          <p:nvPicPr>
            <p:cNvPr id="10" name="Grafik 9" descr="Ein Bild, das Text, Diagramm, Screenshot, Reihe enthält.&#10;&#10;Automatisch generierte Beschreibung">
              <a:extLst>
                <a:ext uri="{FF2B5EF4-FFF2-40B4-BE49-F238E27FC236}">
                  <a16:creationId xmlns:a16="http://schemas.microsoft.com/office/drawing/2014/main" id="{D799FAA3-4E5F-7BA0-7E81-119F3A58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49" b="46815"/>
            <a:stretch/>
          </p:blipFill>
          <p:spPr>
            <a:xfrm>
              <a:off x="6032868" y="3616176"/>
              <a:ext cx="5933645" cy="30584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9B1ED0E3-333D-C98C-1C4B-01B3BF65E35A}"/>
                    </a:ext>
                  </a:extLst>
                </p:cNvPr>
                <p:cNvSpPr txBox="1"/>
                <p:nvPr/>
              </p:nvSpPr>
              <p:spPr>
                <a:xfrm>
                  <a:off x="592667" y="3052603"/>
                  <a:ext cx="108804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GT" dirty="0"/>
                    <a:t>Fig. 6: Measured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</m:oMath>
                  </a14:m>
                  <a:r>
                    <a:rPr lang="es-GT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a14:m>
                  <a:r>
                    <a:rPr lang="de-DE" dirty="0"/>
                    <a:t> </a:t>
                  </a:r>
                  <a:r>
                    <a:rPr lang="de-DE" dirty="0" err="1"/>
                    <a:t>signals</a:t>
                  </a:r>
                  <a:r>
                    <a:rPr lang="de-DE" dirty="0"/>
                    <a:t> (</a:t>
                  </a:r>
                  <a:r>
                    <a:rPr lang="de-DE" dirty="0" err="1"/>
                    <a:t>left</a:t>
                  </a:r>
                  <a:r>
                    <a:rPr lang="de-DE" dirty="0"/>
                    <a:t>) and linear fit </a:t>
                  </a:r>
                  <a:r>
                    <a:rPr lang="de-DE" dirty="0" err="1"/>
                    <a:t>to</a:t>
                  </a:r>
                  <a:r>
                    <a:rPr lang="de-DE" dirty="0"/>
                    <a:t> </a:t>
                  </a:r>
                  <a:r>
                    <a:rPr lang="de-DE" dirty="0" err="1"/>
                    <a:t>the</a:t>
                  </a:r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G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de-DE" dirty="0"/>
                    <a:t> </a:t>
                  </a:r>
                  <a:r>
                    <a:rPr lang="de-DE" dirty="0" err="1"/>
                    <a:t>curve</a:t>
                  </a:r>
                  <a:r>
                    <a:rPr lang="de-DE" dirty="0"/>
                    <a:t> (</a:t>
                  </a:r>
                  <a:r>
                    <a:rPr lang="de-DE" dirty="0" err="1"/>
                    <a:t>right</a:t>
                  </a:r>
                  <a:r>
                    <a:rPr lang="de-DE" dirty="0"/>
                    <a:t>)</a:t>
                  </a:r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9B1ED0E3-333D-C98C-1C4B-01B3BF65E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67" y="3052603"/>
                  <a:ext cx="1088040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4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Grafik 16" descr="Ein Bild, das Reihe, Text, Diagramm, Schrift enthält.&#10;&#10;Automatisch generierte Beschreibung">
              <a:extLst>
                <a:ext uri="{FF2B5EF4-FFF2-40B4-BE49-F238E27FC236}">
                  <a16:creationId xmlns:a16="http://schemas.microsoft.com/office/drawing/2014/main" id="{B2DBE1FB-D79A-7FCD-3D81-16FA2BD16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5" t="11000" r="2056"/>
            <a:stretch/>
          </p:blipFill>
          <p:spPr>
            <a:xfrm>
              <a:off x="672384" y="3616176"/>
              <a:ext cx="5360484" cy="3008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343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6301-9336-B30B-AF1E-F5C302FE1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4CEA17C-34E4-810E-6E0E-04CEA150E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9" y="1540933"/>
                <a:ext cx="11277598" cy="5216706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0" lvl="1" indent="0">
                  <a:buNone/>
                </a:pPr>
                <a:r>
                  <a:rPr lang="es-GT" sz="3200"/>
                  <a:t>5.1. Single-stage SQUID</a:t>
                </a:r>
              </a:p>
              <a:p>
                <a:pPr marL="457200" lvl="1" indent="0">
                  <a:buNone/>
                </a:pPr>
                <a:r>
                  <a:rPr lang="es-GT" sz="3000"/>
                  <a:t>5.1.2. FLL mode</a:t>
                </a:r>
              </a:p>
              <a:p>
                <a:pPr marL="1028700" lvl="1" indent="-571500">
                  <a:buAutoNum type="romanLcPeriod"/>
                </a:pPr>
                <a:r>
                  <a:rPr lang="es-GT" sz="260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s-GT" sz="2600"/>
                  <a:t> resulting from periodic triangular input signal</a:t>
                </a:r>
              </a:p>
              <a:p>
                <a:pPr marL="457200" lvl="1" indent="0">
                  <a:buNone/>
                </a:pPr>
                <a:endParaRPr lang="es-GT" sz="1300"/>
              </a:p>
              <a:p>
                <a:pPr marL="457200" lvl="1" indent="0">
                  <a:buNone/>
                </a:pPr>
                <a:r>
                  <a:rPr lang="es-GT" sz="2600"/>
                  <a:t>Calculate amplification factor using previously calculated variables</a:t>
                </a:r>
              </a:p>
              <a:p>
                <a:pPr marL="457200" lvl="1" indent="0">
                  <a:buNone/>
                </a:pPr>
                <a:endParaRPr lang="es-GT" sz="1500"/>
              </a:p>
              <a:p>
                <a:pPr marL="457200" lvl="1" indent="0">
                  <a:buNone/>
                </a:pPr>
                <a:r>
                  <a:rPr lang="es-GT" sz="260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e>
                      <m:sub>
                        <m:r>
                          <a:rPr lang="es-GT" sz="2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𝑒𝑥𝑝</m:t>
                        </m:r>
                        <m:r>
                          <a:rPr lang="es-GT" sz="2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2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s-GT" sz="2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sub>
                    </m:sSub>
                    <m:f>
                      <m:fPr>
                        <m:ctrlPr>
                          <a:rPr lang="en-GB" sz="2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GT" sz="2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GT" sz="26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GT" sz="2600" b="0" i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s-GT" sz="26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s-GT" sz="2600"/>
                  <a:t>	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sz="26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s-GT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,  2</m:t>
                        </m:r>
                      </m:sub>
                    </m:sSub>
                    <m:r>
                      <a:rPr lang="es-GT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GT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s-GT" sz="2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GT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GT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GT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G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s-GT" sz="2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GT" sz="2600" b="0" i="0" smtClean="0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GT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GT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GT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𝐼𝑁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s-GT" sz="2600" b="0" i="1" smtClean="0">
                                            <a:latin typeface="Cambria Math" panose="02040503050406030204" pitchFamily="18" charset="0"/>
                                          </a:rPr>
                                          <m:t>𝑒𝑟𝑟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s-GT" sz="26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s-G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GT" sz="26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s-GT" sz="2600" b="0" i="1" smtClean="0">
                                            <a:latin typeface="Cambria Math" panose="02040503050406030204" pitchFamily="18" charset="0"/>
                                          </a:rPr>
                                          <m:t>𝐼𝑁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GT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GT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GT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GT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G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s-GT" sz="2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GT" sz="2600" b="0" i="0" smtClean="0">
                                                <a:latin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GT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GT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s-GT" sz="2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s-GT" sz="26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Φ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GT" sz="2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s-GT" sz="2600" b="0" i="1" smtClean="0">
                                            <a:latin typeface="Cambria Math" panose="02040503050406030204" pitchFamily="18" charset="0"/>
                                          </a:rPr>
                                          <m:t>𝑒𝑟𝑟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s-GT" sz="26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s-G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GT" sz="26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s-GT" sz="2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GT" sz="2600" b="0" i="0" smtClean="0">
                                                <a:latin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</m:e>
                                          <m:sub>
                                            <m:r>
                                              <a:rPr lang="es-GT" sz="2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GT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s-GT" sz="2600"/>
              </a:p>
              <a:p>
                <a:pPr marL="457200" lvl="1" indent="0">
                  <a:buNone/>
                </a:pPr>
                <a:endParaRPr lang="es-GT" sz="1500"/>
              </a:p>
              <a:p>
                <a:pPr marL="457200" lvl="1" indent="0">
                  <a:buNone/>
                </a:pPr>
                <a:r>
                  <a:rPr lang="es-GT" sz="2600"/>
                  <a:t>We find :</a:t>
                </a:r>
              </a:p>
              <a:p>
                <a:pPr marL="457200" lvl="1" indent="0">
                  <a:buNone/>
                </a:pPr>
                <a:r>
                  <a:rPr lang="es-GT" sz="2600"/>
                  <a:t>		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GT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</m:sub>
                    </m:sSub>
                    <m:r>
                      <a:rPr lang="es-GT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GT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sz="2600" b="0" i="1" smtClean="0">
                            <a:latin typeface="Cambria Math" panose="02040503050406030204" pitchFamily="18" charset="0"/>
                          </a:rPr>
                          <m:t>0.58574±0.00003</m:t>
                        </m:r>
                      </m:e>
                    </m:d>
                  </m:oMath>
                </a14:m>
                <a:r>
                  <a:rPr lang="es-GT" sz="2600"/>
                  <a:t> V</a:t>
                </a:r>
                <a14:m>
                  <m:oMath xmlns:m="http://schemas.openxmlformats.org/officeDocument/2006/math">
                    <m:r>
                      <a:rPr lang="es-GT" sz="2600" b="0" i="1" dirty="0" smtClean="0">
                        <a:latin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es-GT" sz="2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GT" sz="2600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s-GT" sz="2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s-GT" sz="2600" b="0"/>
              </a:p>
              <a:p>
                <a:pPr marL="457200" lvl="1" indent="0">
                  <a:buNone/>
                </a:pPr>
                <a:endParaRPr lang="es-GT" sz="1700"/>
              </a:p>
              <a:p>
                <a:pPr marL="457200" lvl="1" indent="0">
                  <a:buNone/>
                </a:pPr>
                <a:r>
                  <a:rPr lang="es-GT" sz="2600" b="0"/>
                  <a:t>Comparison between both values:</a:t>
                </a:r>
              </a:p>
              <a:p>
                <a:pPr marL="457200" lvl="1" indent="0">
                  <a:buNone/>
                </a:pPr>
                <a:r>
                  <a:rPr lang="es-GT" sz="2600" b="0"/>
                  <a:t>		 </a:t>
                </a:r>
                <a14:m>
                  <m:oMath xmlns:m="http://schemas.openxmlformats.org/officeDocument/2006/math">
                    <m:r>
                      <a:rPr lang="es-GT" sz="26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GT" sz="2600" b="0" i="1" smtClean="0">
                        <a:latin typeface="Cambria Math" panose="02040503050406030204" pitchFamily="18" charset="0"/>
                      </a:rPr>
                      <m:t>=3.58</m:t>
                    </m:r>
                  </m:oMath>
                </a14:m>
                <a:endParaRPr lang="es-GT" sz="2600" b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4CEA17C-34E4-810E-6E0E-04CEA150E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9" y="1540933"/>
                <a:ext cx="11277598" cy="5216706"/>
              </a:xfrm>
              <a:blipFill>
                <a:blip r:embed="rId2"/>
                <a:stretch>
                  <a:fillRect t="-3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66452D5C-9123-21BC-DAC6-3CB96D35B90C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2762100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6BB4F-A578-18D8-17BE-7B2979D9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DCFB70-5ED1-D611-3294-4D3363A88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40933"/>
            <a:ext cx="11277599" cy="49276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GT" sz="3000" dirty="0"/>
              <a:t>5.1. Single-stage SQUID</a:t>
            </a:r>
          </a:p>
          <a:p>
            <a:pPr marL="457200" lvl="1" indent="0">
              <a:buNone/>
            </a:pPr>
            <a:r>
              <a:rPr lang="es-GT" sz="2800" dirty="0"/>
              <a:t>5.1.2. FLL mode</a:t>
            </a:r>
          </a:p>
          <a:p>
            <a:pPr marL="457200" lvl="1" indent="0">
              <a:buNone/>
            </a:pPr>
            <a:r>
              <a:rPr lang="es-GT" dirty="0"/>
              <a:t>ii.	Measure noise spectrum</a:t>
            </a:r>
          </a:p>
          <a:p>
            <a:pPr marL="457200" lvl="1" indent="0">
              <a:buNone/>
            </a:pPr>
            <a:endParaRPr lang="es-GT" dirty="0"/>
          </a:p>
          <a:p>
            <a:pPr marL="457200" lvl="1" indent="0">
              <a:buNone/>
            </a:pPr>
            <a:r>
              <a:rPr lang="es-GT" dirty="0"/>
              <a:t>Validity range: GBP where </a:t>
            </a:r>
          </a:p>
          <a:p>
            <a:pPr marL="457200" lvl="1" indent="0">
              <a:buNone/>
            </a:pPr>
            <a:r>
              <a:rPr lang="es-GT" dirty="0"/>
              <a:t>no resonances are formed.</a:t>
            </a:r>
          </a:p>
          <a:p>
            <a:pPr marL="457200" lvl="1" indent="0">
              <a:buNone/>
            </a:pPr>
            <a:r>
              <a:rPr lang="es-GT" dirty="0">
                <a:sym typeface="Wingdings" panose="05000000000000000000" pitchFamily="2" charset="2"/>
              </a:rPr>
              <a:t></a:t>
            </a:r>
            <a:r>
              <a:rPr lang="es-GT" dirty="0"/>
              <a:t> GBP must be smaller than</a:t>
            </a:r>
          </a:p>
          <a:p>
            <a:pPr marL="457200" lvl="1" indent="0">
              <a:buNone/>
            </a:pPr>
            <a:r>
              <a:rPr lang="es-GT" dirty="0"/>
              <a:t>	 16GHz</a:t>
            </a:r>
          </a:p>
          <a:p>
            <a:pPr marL="457200" lvl="1" indent="0">
              <a:buNone/>
            </a:pPr>
            <a:endParaRPr lang="es-GT" dirty="0"/>
          </a:p>
          <a:p>
            <a:pPr marL="457200" lvl="1" indent="0">
              <a:buNone/>
            </a:pPr>
            <a:endParaRPr lang="es-GT" dirty="0"/>
          </a:p>
          <a:p>
            <a:pPr marL="457200" lvl="1" indent="0">
              <a:buNone/>
            </a:pPr>
            <a:r>
              <a:rPr lang="es-GT" dirty="0"/>
              <a:t>		</a:t>
            </a:r>
          </a:p>
          <a:p>
            <a:pPr marL="457200" lvl="1" indent="0">
              <a:buNone/>
            </a:pPr>
            <a:endParaRPr lang="es-GT" sz="30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1A76EFB-CB81-1811-50CC-61E021CAB184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23CC2EA-05FD-A86E-122C-22BE7E0F8CD3}"/>
              </a:ext>
            </a:extLst>
          </p:cNvPr>
          <p:cNvGrpSpPr/>
          <p:nvPr/>
        </p:nvGrpSpPr>
        <p:grpSpPr>
          <a:xfrm>
            <a:off x="5111496" y="2308105"/>
            <a:ext cx="7181088" cy="3813880"/>
            <a:chOff x="4933357" y="2425084"/>
            <a:chExt cx="7181088" cy="3813880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6295549-03A3-AA60-2D3E-3F269B7EC883}"/>
                </a:ext>
              </a:extLst>
            </p:cNvPr>
            <p:cNvSpPr txBox="1"/>
            <p:nvPr/>
          </p:nvSpPr>
          <p:spPr>
            <a:xfrm>
              <a:off x="4933357" y="2425084"/>
              <a:ext cx="7181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/>
                <a:t>Fig. 7: Measured noise spectrum in FLL mode at GBP = 3.3 GHz with workingpoint parameters</a:t>
              </a:r>
              <a:endParaRPr lang="de-DE"/>
            </a:p>
          </p:txBody>
        </p:sp>
        <p:pic>
          <p:nvPicPr>
            <p:cNvPr id="5" name="Grafik 4" descr="Ein Bild, das Text, Screenshot, Diagramm, Software enthält.&#10;&#10;Automatisch generierte Beschreibung">
              <a:extLst>
                <a:ext uri="{FF2B5EF4-FFF2-40B4-BE49-F238E27FC236}">
                  <a16:creationId xmlns:a16="http://schemas.microsoft.com/office/drawing/2014/main" id="{2B8C2AB5-0306-8015-924E-B591D10F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23" b="4700"/>
            <a:stretch/>
          </p:blipFill>
          <p:spPr>
            <a:xfrm>
              <a:off x="4933357" y="3071415"/>
              <a:ext cx="6665976" cy="3167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228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8FDB0-C0CA-DFF2-7B27-5472A644B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7984A2-DE3A-2475-3057-D2B56CDE7F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5.2. Temperature measurement</a:t>
                </a:r>
              </a:p>
              <a:p>
                <a:pPr marL="457200" lvl="1" indent="0">
                  <a:buNone/>
                </a:pPr>
                <a:r>
                  <a:rPr lang="es-GT" dirty="0"/>
                  <a:t>i. 	Measure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s-GT" dirty="0"/>
                  <a:t> characteristic in open-loop mode</a:t>
                </a:r>
              </a:p>
              <a:p>
                <a:pPr marL="457200" lvl="1" indent="0">
                  <a:buNone/>
                </a:pPr>
                <a:r>
                  <a:rPr lang="es-GT" dirty="0"/>
                  <a:t>First: Tune SQUID array </a:t>
                </a:r>
              </a:p>
              <a:p>
                <a:pPr marL="457200" lvl="1" indent="0">
                  <a:buNone/>
                </a:pPr>
                <a:r>
                  <a:rPr lang="es-GT" dirty="0"/>
                  <a:t>as a single-stage SQUID</a:t>
                </a:r>
              </a:p>
              <a:p>
                <a:pPr lvl="1"/>
                <a:r>
                  <a:rPr lang="es-GT" dirty="0"/>
                  <a:t>Input-signal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</m:sSub>
                  </m:oMath>
                </a14:m>
                <a:endParaRPr lang="es-GT" b="0" dirty="0"/>
              </a:p>
              <a:p>
                <a:pPr lvl="1"/>
                <a:r>
                  <a:rPr lang="es-GT" dirty="0"/>
                  <a:t>Find optimal bias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GT" dirty="0"/>
                  <a:t> </a:t>
                </a:r>
              </a:p>
              <a:p>
                <a:pPr lvl="1"/>
                <a:r>
                  <a:rPr lang="es-GT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s-GT" dirty="0"/>
                  <a:t> to center output signal around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We find: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i="1">
                        <a:latin typeface="Cambria Math" panose="02040503050406030204" pitchFamily="18" charset="0"/>
                      </a:rPr>
                      <m:t>=9,705</m:t>
                    </m:r>
                    <m:r>
                      <a:rPr lang="es-GT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A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i="1">
                        <a:latin typeface="Cambria Math" panose="02040503050406030204" pitchFamily="18" charset="0"/>
                      </a:rPr>
                      <m:t>=161,51</m:t>
                    </m:r>
                    <m:r>
                      <a:rPr lang="es-GT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V</a:t>
                </a:r>
                <a:endParaRPr lang="es-GT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7984A2-DE3A-2475-3057-D2B56CDE7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3"/>
                <a:stretch>
                  <a:fillRect t="-2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269031CF-891A-8B7E-6D27-06BEAD316E35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0CD7CE0-BBF1-6502-4DD9-EC711EBF2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40" y="2602296"/>
            <a:ext cx="5334601" cy="399256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4FE900F-FA2F-CC9B-F897-A1A1C59C4224}"/>
              </a:ext>
            </a:extLst>
          </p:cNvPr>
          <p:cNvSpPr/>
          <p:nvPr/>
        </p:nvSpPr>
        <p:spPr>
          <a:xfrm>
            <a:off x="8088420" y="2760329"/>
            <a:ext cx="2350008" cy="2359152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B65945E-A5EF-39B3-5147-AA98EF1E31A7}"/>
              </a:ext>
            </a:extLst>
          </p:cNvPr>
          <p:cNvSpPr/>
          <p:nvPr/>
        </p:nvSpPr>
        <p:spPr>
          <a:xfrm>
            <a:off x="9050038" y="2878542"/>
            <a:ext cx="804672" cy="783406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A63B72E-392A-17FB-1AE9-81935D1493F9}"/>
              </a:ext>
            </a:extLst>
          </p:cNvPr>
          <p:cNvSpPr txBox="1"/>
          <p:nvPr/>
        </p:nvSpPr>
        <p:spPr>
          <a:xfrm>
            <a:off x="10178727" y="2279075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 dirty="0"/>
              <a:t>input-signal</a:t>
            </a:r>
            <a:endParaRPr lang="de-DE" sz="14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28A27E6-C779-41A5-4FD4-7CFEF0F3B8C6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9452374" y="2586852"/>
            <a:ext cx="1410964" cy="291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4081B694-45E4-4BBC-A1C8-DD12DD62AE9E}"/>
              </a:ext>
            </a:extLst>
          </p:cNvPr>
          <p:cNvSpPr/>
          <p:nvPr/>
        </p:nvSpPr>
        <p:spPr>
          <a:xfrm>
            <a:off x="8245366" y="2837009"/>
            <a:ext cx="804672" cy="78340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D97BA9D3-56EA-8636-0505-7494609D075E}"/>
              </a:ext>
            </a:extLst>
          </p:cNvPr>
          <p:cNvSpPr/>
          <p:nvPr/>
        </p:nvSpPr>
        <p:spPr>
          <a:xfrm>
            <a:off x="9374055" y="3994000"/>
            <a:ext cx="804672" cy="78340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3418E0F-F2D1-C5CE-E24D-84CF1FBDA37A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flipH="1">
            <a:off x="8647702" y="2645598"/>
            <a:ext cx="363238" cy="191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1CB764B3-A88D-B9D3-04A7-D31A7087CAAC}"/>
              </a:ext>
            </a:extLst>
          </p:cNvPr>
          <p:cNvSpPr txBox="1"/>
          <p:nvPr/>
        </p:nvSpPr>
        <p:spPr>
          <a:xfrm>
            <a:off x="8326329" y="2337821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 dirty="0"/>
              <a:t>bias current</a:t>
            </a:r>
            <a:endParaRPr lang="de-DE" sz="1400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6B9B3A3-36C1-B25E-EB24-34D54EFEE4FE}"/>
              </a:ext>
            </a:extLst>
          </p:cNvPr>
          <p:cNvCxnSpPr>
            <a:cxnSpLocks/>
            <a:stCxn id="36" idx="0"/>
            <a:endCxn id="28" idx="4"/>
          </p:cNvCxnSpPr>
          <p:nvPr/>
        </p:nvCxnSpPr>
        <p:spPr>
          <a:xfrm flipH="1" flipV="1">
            <a:off x="9776391" y="4777406"/>
            <a:ext cx="603770" cy="753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E832B03-C417-398A-54B0-8A4CDDB3CD2A}"/>
              </a:ext>
            </a:extLst>
          </p:cNvPr>
          <p:cNvSpPr txBox="1"/>
          <p:nvPr/>
        </p:nvSpPr>
        <p:spPr>
          <a:xfrm>
            <a:off x="9695550" y="5530992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 dirty="0"/>
              <a:t>Bias voltage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7774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4" grpId="0"/>
      <p:bldP spid="25" grpId="0" animBg="1"/>
      <p:bldP spid="28" grpId="0" animBg="1"/>
      <p:bldP spid="31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7E5A651-1015-0DDD-D873-0D139F8EE17C}"/>
              </a:ext>
            </a:extLst>
          </p:cNvPr>
          <p:cNvGrpSpPr/>
          <p:nvPr/>
        </p:nvGrpSpPr>
        <p:grpSpPr>
          <a:xfrm>
            <a:off x="237066" y="2146300"/>
            <a:ext cx="11717867" cy="2209800"/>
            <a:chOff x="237066" y="1557867"/>
            <a:chExt cx="11717867" cy="2209800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31F379FD-11ED-0763-EA00-E98BDD23D2C6}"/>
                </a:ext>
              </a:extLst>
            </p:cNvPr>
            <p:cNvSpPr>
              <a:spLocks/>
            </p:cNvSpPr>
            <p:nvPr/>
          </p:nvSpPr>
          <p:spPr>
            <a:xfrm>
              <a:off x="237066" y="1913467"/>
              <a:ext cx="11717867" cy="1854200"/>
            </a:xfrm>
            <a:prstGeom prst="roundRect">
              <a:avLst/>
            </a:prstGeom>
            <a:effectLst>
              <a:outerShdw blurRad="50800" dist="50800" algn="ctr" rotWithShape="0">
                <a:srgbClr val="000000">
                  <a:alpha val="43137"/>
                </a:srgbClr>
              </a:outerShd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itel 1">
              <a:extLst>
                <a:ext uri="{FF2B5EF4-FFF2-40B4-BE49-F238E27FC236}">
                  <a16:creationId xmlns:a16="http://schemas.microsoft.com/office/drawing/2014/main" id="{E3B331B3-7905-D534-B59F-FEA304467829}"/>
                </a:ext>
              </a:extLst>
            </p:cNvPr>
            <p:cNvSpPr>
              <a:spLocks noGrp="1"/>
            </p:cNvSpPr>
            <p:nvPr>
              <p:ph type="ctrTitle"/>
            </p:nvPr>
          </p:nvSpPr>
          <p:spPr>
            <a:xfrm>
              <a:off x="1523999" y="1557867"/>
              <a:ext cx="9144000" cy="1655763"/>
            </a:xfrm>
          </p:spPr>
          <p:txBody>
            <a:bodyPr>
              <a:normAutofit/>
            </a:bodyPr>
            <a:lstStyle/>
            <a:p>
              <a:r>
                <a:rPr lang="es-GT" sz="4000" dirty="0">
                  <a:solidFill>
                    <a:schemeClr val="bg1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2. Theoretical background</a:t>
              </a:r>
              <a:endParaRPr lang="de-DE" sz="40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037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0329-6299-FC16-BFB4-FBFD4AE3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25F580F-F6CF-F51B-6526-8D5E9015F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5.2. Temperature measurement</a:t>
                </a:r>
              </a:p>
              <a:p>
                <a:pPr marL="457200" lvl="1" indent="0">
                  <a:buNone/>
                </a:pPr>
                <a:r>
                  <a:rPr lang="es-GT" dirty="0"/>
                  <a:t>i. 	Measure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s-GT" dirty="0"/>
                  <a:t> characteristic in open-loop mode</a:t>
                </a:r>
              </a:p>
              <a:p>
                <a:pPr marL="457200" lvl="1" indent="0">
                  <a:buNone/>
                </a:pPr>
                <a:r>
                  <a:rPr lang="es-GT" dirty="0"/>
                  <a:t>Second: Tune frontend SQUID</a:t>
                </a:r>
              </a:p>
              <a:p>
                <a:pPr lvl="1"/>
                <a:r>
                  <a:rPr lang="es-GT" dirty="0"/>
                  <a:t>Keep optimal values of second-stage </a:t>
                </a:r>
              </a:p>
              <a:p>
                <a:pPr marL="457200" lvl="1" indent="0">
                  <a:buNone/>
                </a:pPr>
                <a:r>
                  <a:rPr lang="es-GT" dirty="0"/>
                  <a:t>SQUID</a:t>
                </a:r>
              </a:p>
              <a:p>
                <a:pPr lvl="1"/>
                <a:r>
                  <a:rPr lang="es-GT" dirty="0"/>
                  <a:t>Input-signal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endParaRPr lang="es-GT" b="0" dirty="0"/>
              </a:p>
              <a:p>
                <a:pPr lvl="1"/>
                <a:r>
                  <a:rPr lang="es-GT" dirty="0"/>
                  <a:t>Find optimal bias current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s-GT" dirty="0"/>
                  <a:t> </a:t>
                </a:r>
              </a:p>
              <a:p>
                <a:pPr lvl="1"/>
                <a:r>
                  <a:rPr lang="es-GT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GT" dirty="0"/>
                  <a:t> to center output signal </a:t>
                </a:r>
              </a:p>
              <a:p>
                <a:pPr lvl="1"/>
                <a:r>
                  <a:rPr lang="es-GT" dirty="0"/>
                  <a:t>around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We find: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GT" i="1">
                        <a:latin typeface="Cambria Math" panose="02040503050406030204" pitchFamily="18" charset="0"/>
                      </a:rPr>
                      <m:t>=15.720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A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</m:sSub>
                    <m:r>
                      <a:rPr lang="es-G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25.44</m:t>
                    </m:r>
                    <m:r>
                      <a:rPr lang="es-GT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GT" dirty="0"/>
                  <a:t>A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25F580F-F6CF-F51B-6526-8D5E9015F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3"/>
                <a:stretch>
                  <a:fillRect t="-2351" b="-22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38942FD6-EEDE-33B5-6B90-131853DE55F1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951EBC9-C2CB-E6EB-7C7E-9BE8D1B51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40" y="2602296"/>
            <a:ext cx="5334601" cy="399256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76997886-3AB2-611D-6ECF-6964A14C2CC9}"/>
              </a:ext>
            </a:extLst>
          </p:cNvPr>
          <p:cNvSpPr/>
          <p:nvPr/>
        </p:nvSpPr>
        <p:spPr>
          <a:xfrm>
            <a:off x="10697556" y="4598577"/>
            <a:ext cx="804672" cy="783406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B979B7F-BAE5-400C-55B3-BABA526D043A}"/>
              </a:ext>
            </a:extLst>
          </p:cNvPr>
          <p:cNvCxnSpPr>
            <a:cxnSpLocks/>
            <a:stCxn id="14" idx="0"/>
            <a:endCxn id="11" idx="4"/>
          </p:cNvCxnSpPr>
          <p:nvPr/>
        </p:nvCxnSpPr>
        <p:spPr>
          <a:xfrm flipV="1">
            <a:off x="10540459" y="5381983"/>
            <a:ext cx="559433" cy="483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478B5266-91D0-50C5-DD19-DFE6AACEBB51}"/>
              </a:ext>
            </a:extLst>
          </p:cNvPr>
          <p:cNvSpPr/>
          <p:nvPr/>
        </p:nvSpPr>
        <p:spPr>
          <a:xfrm>
            <a:off x="7521657" y="2730566"/>
            <a:ext cx="804672" cy="78340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C53424DE-8FB9-A1A0-D402-B9D71E435DB7}"/>
              </a:ext>
            </a:extLst>
          </p:cNvPr>
          <p:cNvSpPr/>
          <p:nvPr/>
        </p:nvSpPr>
        <p:spPr>
          <a:xfrm>
            <a:off x="9102010" y="2794607"/>
            <a:ext cx="804672" cy="78340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9D3958-E88A-1769-0E0F-82E5070142BE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flipH="1">
            <a:off x="7923993" y="2645598"/>
            <a:ext cx="1086947" cy="84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A2F261C6-7F65-C823-7347-051664DF65CF}"/>
              </a:ext>
            </a:extLst>
          </p:cNvPr>
          <p:cNvSpPr txBox="1"/>
          <p:nvPr/>
        </p:nvSpPr>
        <p:spPr>
          <a:xfrm>
            <a:off x="8326329" y="2337821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 dirty="0"/>
              <a:t>bias current</a:t>
            </a:r>
            <a:endParaRPr lang="de-DE" sz="1400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4CE222E-8E6E-0A07-8C37-A22A28BB74E1}"/>
              </a:ext>
            </a:extLst>
          </p:cNvPr>
          <p:cNvCxnSpPr>
            <a:cxnSpLocks/>
            <a:stCxn id="36" idx="1"/>
            <a:endCxn id="28" idx="0"/>
          </p:cNvCxnSpPr>
          <p:nvPr/>
        </p:nvCxnSpPr>
        <p:spPr>
          <a:xfrm flipH="1">
            <a:off x="9504346" y="2640719"/>
            <a:ext cx="799852" cy="153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D0D4A05-AD59-9A51-5556-F028073F3295}"/>
              </a:ext>
            </a:extLst>
          </p:cNvPr>
          <p:cNvSpPr txBox="1"/>
          <p:nvPr/>
        </p:nvSpPr>
        <p:spPr>
          <a:xfrm>
            <a:off x="10304198" y="2486830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 dirty="0"/>
              <a:t>bias current</a:t>
            </a:r>
            <a:endParaRPr lang="de-DE" sz="1400" dirty="0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C4D28412-A358-BB95-47F6-512054EE7ACD}"/>
              </a:ext>
            </a:extLst>
          </p:cNvPr>
          <p:cNvSpPr/>
          <p:nvPr/>
        </p:nvSpPr>
        <p:spPr>
          <a:xfrm>
            <a:off x="7406640" y="2761488"/>
            <a:ext cx="4187952" cy="3502152"/>
          </a:xfrm>
          <a:custGeom>
            <a:avLst/>
            <a:gdLst>
              <a:gd name="connsiteX0" fmla="*/ 0 w 4187952"/>
              <a:gd name="connsiteY0" fmla="*/ 3493008 h 3502152"/>
              <a:gd name="connsiteX1" fmla="*/ 4178808 w 4187952"/>
              <a:gd name="connsiteY1" fmla="*/ 3502152 h 3502152"/>
              <a:gd name="connsiteX2" fmla="*/ 4187952 w 4187952"/>
              <a:gd name="connsiteY2" fmla="*/ 1865376 h 3502152"/>
              <a:gd name="connsiteX3" fmla="*/ 859536 w 4187952"/>
              <a:gd name="connsiteY3" fmla="*/ 1901952 h 3502152"/>
              <a:gd name="connsiteX4" fmla="*/ 859536 w 4187952"/>
              <a:gd name="connsiteY4" fmla="*/ 896112 h 3502152"/>
              <a:gd name="connsiteX5" fmla="*/ 2624328 w 4187952"/>
              <a:gd name="connsiteY5" fmla="*/ 905256 h 3502152"/>
              <a:gd name="connsiteX6" fmla="*/ 2633472 w 4187952"/>
              <a:gd name="connsiteY6" fmla="*/ 0 h 3502152"/>
              <a:gd name="connsiteX7" fmla="*/ 82296 w 4187952"/>
              <a:gd name="connsiteY7" fmla="*/ 18288 h 3502152"/>
              <a:gd name="connsiteX8" fmla="*/ 0 w 4187952"/>
              <a:gd name="connsiteY8" fmla="*/ 3493008 h 3502152"/>
              <a:gd name="connsiteX0" fmla="*/ 0 w 4187952"/>
              <a:gd name="connsiteY0" fmla="*/ 3493008 h 3502152"/>
              <a:gd name="connsiteX1" fmla="*/ 4178808 w 4187952"/>
              <a:gd name="connsiteY1" fmla="*/ 3502152 h 3502152"/>
              <a:gd name="connsiteX2" fmla="*/ 4187952 w 4187952"/>
              <a:gd name="connsiteY2" fmla="*/ 1865376 h 3502152"/>
              <a:gd name="connsiteX3" fmla="*/ 859536 w 4187952"/>
              <a:gd name="connsiteY3" fmla="*/ 1901952 h 3502152"/>
              <a:gd name="connsiteX4" fmla="*/ 859536 w 4187952"/>
              <a:gd name="connsiteY4" fmla="*/ 896112 h 3502152"/>
              <a:gd name="connsiteX5" fmla="*/ 2624328 w 4187952"/>
              <a:gd name="connsiteY5" fmla="*/ 905256 h 3502152"/>
              <a:gd name="connsiteX6" fmla="*/ 2633472 w 4187952"/>
              <a:gd name="connsiteY6" fmla="*/ 0 h 3502152"/>
              <a:gd name="connsiteX7" fmla="*/ 18288 w 4187952"/>
              <a:gd name="connsiteY7" fmla="*/ 27432 h 3502152"/>
              <a:gd name="connsiteX8" fmla="*/ 0 w 4187952"/>
              <a:gd name="connsiteY8" fmla="*/ 3493008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7952" h="3502152">
                <a:moveTo>
                  <a:pt x="0" y="3493008"/>
                </a:moveTo>
                <a:lnTo>
                  <a:pt x="4178808" y="3502152"/>
                </a:lnTo>
                <a:lnTo>
                  <a:pt x="4187952" y="1865376"/>
                </a:lnTo>
                <a:lnTo>
                  <a:pt x="859536" y="1901952"/>
                </a:lnTo>
                <a:lnTo>
                  <a:pt x="859536" y="896112"/>
                </a:lnTo>
                <a:lnTo>
                  <a:pt x="2624328" y="905256"/>
                </a:lnTo>
                <a:lnTo>
                  <a:pt x="2633472" y="0"/>
                </a:lnTo>
                <a:lnTo>
                  <a:pt x="18288" y="27432"/>
                </a:lnTo>
                <a:lnTo>
                  <a:pt x="0" y="3493008"/>
                </a:lnTo>
                <a:close/>
              </a:path>
            </a:pathLst>
          </a:cu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0FB9D5B-9188-7CCC-81D1-4CFD8FDA7398}"/>
              </a:ext>
            </a:extLst>
          </p:cNvPr>
          <p:cNvSpPr txBox="1"/>
          <p:nvPr/>
        </p:nvSpPr>
        <p:spPr>
          <a:xfrm>
            <a:off x="9855848" y="5865138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 dirty="0"/>
              <a:t>input-signal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559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8" grpId="0" animBg="1"/>
      <p:bldP spid="31" grpId="0"/>
      <p:bldP spid="36" grpId="0"/>
      <p:bldP spid="23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688C-12A3-C33E-A0D5-946EF73F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83D3220-5269-E535-8AE6-3F15A8D870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5.2. Temperature measurement</a:t>
                </a:r>
              </a:p>
              <a:p>
                <a:pPr marL="457200" lvl="1" indent="0">
                  <a:buNone/>
                </a:pPr>
                <a:r>
                  <a:rPr lang="es-GT" dirty="0"/>
                  <a:t>i. 	Measure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s-GT" dirty="0"/>
                  <a:t> characteristic in open-loop mode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		</a:t>
                </a:r>
              </a:p>
              <a:p>
                <a:pPr marL="457200" lvl="1" indent="0">
                  <a:buNone/>
                </a:pPr>
                <a:endParaRPr lang="es-GT" sz="30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83D3220-5269-E535-8AE6-3F15A8D870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3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2753799B-410A-8723-477F-AA2578B48894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A1C0DCFD-4322-AF2E-FE9B-0A3F710C1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2"/>
          <a:stretch/>
        </p:blipFill>
        <p:spPr>
          <a:xfrm>
            <a:off x="2736842" y="3219638"/>
            <a:ext cx="6718311" cy="3464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6E90D77-C7D4-E8A2-1DA2-261D132BE2AD}"/>
                  </a:ext>
                </a:extLst>
              </p:cNvPr>
              <p:cNvSpPr txBox="1"/>
              <p:nvPr/>
            </p:nvSpPr>
            <p:spPr>
              <a:xfrm>
                <a:off x="655797" y="2549518"/>
                <a:ext cx="10880403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GT" dirty="0"/>
                  <a:t>Fig. 8: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GT" dirty="0"/>
                  <a:t> characteristic at optimal working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s-GT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GT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 dirty="0"/>
                  <a:t>,</a:t>
                </a:r>
                <a:r>
                  <a:rPr lang="es-G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6E90D77-C7D4-E8A2-1DA2-261D132BE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7" y="2549518"/>
                <a:ext cx="10880403" cy="404213"/>
              </a:xfrm>
              <a:prstGeom prst="rect">
                <a:avLst/>
              </a:prstGeom>
              <a:blipFill>
                <a:blip r:embed="rId5"/>
                <a:stretch>
                  <a:fillRect l="-504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303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31255-2CE0-72DA-F197-3EEC0271F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86C477-CFBA-4CEA-E386-6480F07F1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/>
                  <a:t>5.2. Temperature measurement</a:t>
                </a:r>
              </a:p>
              <a:p>
                <a:pPr marL="457200" lvl="1" indent="0">
                  <a:buNone/>
                </a:pPr>
                <a:r>
                  <a:rPr lang="es-GT"/>
                  <a:t>ii. 	Measure noise spectrum in FLL mode</a:t>
                </a:r>
              </a:p>
              <a:p>
                <a:pPr lvl="1"/>
                <a:r>
                  <a:rPr lang="es-GT"/>
                  <a:t>Turn off function generator</a:t>
                </a:r>
              </a:p>
              <a:p>
                <a:pPr lvl="1"/>
                <a:r>
                  <a:rPr lang="es-GT"/>
                  <a:t>Keep previously found optimal </a:t>
                </a:r>
              </a:p>
              <a:p>
                <a:pPr marL="457200" lvl="1" indent="0">
                  <a:buNone/>
                </a:pPr>
                <a:r>
                  <a:rPr lang="es-GT"/>
                  <a:t>	parameters</a:t>
                </a:r>
              </a:p>
              <a:p>
                <a:pPr lvl="1"/>
                <a:r>
                  <a:rPr lang="es-GT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GT"/>
                  <a:t> to center signal around zero</a:t>
                </a:r>
              </a:p>
              <a:p>
                <a:pPr marL="457200" lvl="1" indent="0">
                  <a:buNone/>
                </a:pPr>
                <a:r>
                  <a:rPr lang="es-GT"/>
                  <a:t>We find: </a:t>
                </a:r>
              </a:p>
              <a:p>
                <a:pPr marL="457200" lvl="1" indent="0">
                  <a:buNone/>
                </a:pPr>
                <a:r>
                  <a:rPr lang="es-GT"/>
                  <a:t>	</a:t>
                </a:r>
                <a:r>
                  <a:rPr lang="en-GB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GT" b="0" i="0" smtClean="0">
                        <a:latin typeface="Cambria Math" panose="02040503050406030204" pitchFamily="18" charset="0"/>
                      </a:rPr>
                      <m:t>9.67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GT"/>
                  <a:t>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s-GT">
                    <a:sym typeface="Wingdings" panose="05000000000000000000" pitchFamily="2" charset="2"/>
                  </a:rPr>
                  <a:t>Stable working point for temperature</a:t>
                </a:r>
              </a:p>
              <a:p>
                <a:pPr marL="457200" lvl="1" indent="0">
                  <a:buNone/>
                </a:pPr>
                <a:r>
                  <a:rPr lang="es-GT">
                    <a:sym typeface="Wingdings" panose="05000000000000000000" pitchFamily="2" charset="2"/>
                  </a:rPr>
                  <a:t>measurement </a:t>
                </a:r>
                <a:endParaRPr lang="es-GT"/>
              </a:p>
              <a:p>
                <a:pPr marL="457200" lvl="1" indent="0">
                  <a:buNone/>
                </a:pPr>
                <a:endParaRPr lang="es-GT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86C477-CFBA-4CEA-E386-6480F07F1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3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941B8B0-ACD6-B341-3A47-694772AE4A7B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718196E-BB32-CF03-3FF2-BD52DB2B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40" y="2602296"/>
            <a:ext cx="5334601" cy="3992563"/>
          </a:xfrm>
          <a:prstGeom prst="rect">
            <a:avLst/>
          </a:prstGeom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C008DE08-DCCC-1541-BC4A-F4B0166609B1}"/>
              </a:ext>
            </a:extLst>
          </p:cNvPr>
          <p:cNvSpPr/>
          <p:nvPr/>
        </p:nvSpPr>
        <p:spPr>
          <a:xfrm>
            <a:off x="10759271" y="4543713"/>
            <a:ext cx="804672" cy="78340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BCA0EB7-5A14-F81C-0501-FC63B9833E57}"/>
              </a:ext>
            </a:extLst>
          </p:cNvPr>
          <p:cNvCxnSpPr>
            <a:cxnSpLocks/>
            <a:stCxn id="36" idx="0"/>
            <a:endCxn id="28" idx="4"/>
          </p:cNvCxnSpPr>
          <p:nvPr/>
        </p:nvCxnSpPr>
        <p:spPr>
          <a:xfrm flipH="1" flipV="1">
            <a:off x="11161607" y="5327119"/>
            <a:ext cx="120061" cy="742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FBA37397-7EF5-C3A1-8045-6B72344B6346}"/>
              </a:ext>
            </a:extLst>
          </p:cNvPr>
          <p:cNvSpPr txBox="1"/>
          <p:nvPr/>
        </p:nvSpPr>
        <p:spPr>
          <a:xfrm>
            <a:off x="10597057" y="6070031"/>
            <a:ext cx="136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1400"/>
              <a:t>Bias-current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417805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DCBF7-149C-EC8D-7BA2-4E4A8B0E0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C23090-AC29-BAD2-61AC-C0B9104C9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40933"/>
            <a:ext cx="11277599" cy="49276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GT" sz="3000" dirty="0"/>
              <a:t>5.2. Temperature measurement</a:t>
            </a:r>
          </a:p>
          <a:p>
            <a:pPr marL="457200" lvl="1" indent="0">
              <a:buNone/>
            </a:pPr>
            <a:r>
              <a:rPr lang="es-GT" dirty="0"/>
              <a:t>ii. 	Measure noise </a:t>
            </a:r>
            <a:r>
              <a:rPr lang="es-GT"/>
              <a:t>spectrum</a:t>
            </a:r>
            <a:r>
              <a:rPr lang="es-GT" dirty="0"/>
              <a:t> in FLL mode</a:t>
            </a:r>
          </a:p>
          <a:p>
            <a:pPr marL="971550" lvl="1" indent="-514350">
              <a:buAutoNum type="romanLcPeriod" startAt="2"/>
            </a:pPr>
            <a:endParaRPr lang="es-GT" dirty="0"/>
          </a:p>
          <a:p>
            <a:pPr marL="971550" lvl="1" indent="-514350">
              <a:buAutoNum type="romanLcPeriod" startAt="2"/>
            </a:pPr>
            <a:endParaRPr lang="es-GT" dirty="0"/>
          </a:p>
          <a:p>
            <a:pPr marL="971550" lvl="1" indent="-514350">
              <a:buAutoNum type="romanLcPeriod" startAt="2"/>
            </a:pPr>
            <a:endParaRPr lang="es-GT" dirty="0"/>
          </a:p>
          <a:p>
            <a:pPr marL="457200" lvl="1" indent="0">
              <a:buNone/>
            </a:pPr>
            <a:endParaRPr lang="es-GT" dirty="0"/>
          </a:p>
          <a:p>
            <a:pPr marL="457200" lvl="1" indent="0">
              <a:buNone/>
            </a:pPr>
            <a:endParaRPr lang="es-GT" dirty="0"/>
          </a:p>
          <a:p>
            <a:pPr marL="457200" lvl="1" indent="0">
              <a:buNone/>
            </a:pPr>
            <a:endParaRPr lang="es-GT" dirty="0"/>
          </a:p>
          <a:p>
            <a:pPr marL="457200" lvl="1" indent="0">
              <a:buNone/>
            </a:pPr>
            <a:endParaRPr lang="es-GT" dirty="0"/>
          </a:p>
          <a:p>
            <a:pPr marL="457200" lvl="1" indent="0">
              <a:buNone/>
            </a:pPr>
            <a:r>
              <a:rPr lang="es-GT" dirty="0"/>
              <a:t>		</a:t>
            </a:r>
          </a:p>
          <a:p>
            <a:pPr marL="457200" lvl="1" indent="0">
              <a:buNone/>
            </a:pPr>
            <a:endParaRPr lang="es-GT" sz="30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4793B6-83BC-4526-29F0-3887235E56AA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A21EB2-081D-9D9B-097B-3BD089370250}"/>
              </a:ext>
            </a:extLst>
          </p:cNvPr>
          <p:cNvSpPr txBox="1"/>
          <p:nvPr/>
        </p:nvSpPr>
        <p:spPr>
          <a:xfrm>
            <a:off x="655797" y="2549518"/>
            <a:ext cx="1088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Fig. 9: Measured noise spectrum in FLL mode at optimal working point. </a:t>
            </a:r>
            <a:endParaRPr lang="de-DE" dirty="0"/>
          </a:p>
        </p:txBody>
      </p:sp>
      <p:pic>
        <p:nvPicPr>
          <p:cNvPr id="4" name="Grafik 3" descr="Ein Bild, das Text, Screenshot, Software, parallel enthält.&#10;&#10;Automatisch generierte Beschreibung">
            <a:extLst>
              <a:ext uri="{FF2B5EF4-FFF2-40B4-BE49-F238E27FC236}">
                <a16:creationId xmlns:a16="http://schemas.microsoft.com/office/drawing/2014/main" id="{6996FE2A-34AA-3CBA-C979-ECBE399E8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t="11333" b="3733"/>
          <a:stretch/>
        </p:blipFill>
        <p:spPr>
          <a:xfrm>
            <a:off x="2642361" y="3018443"/>
            <a:ext cx="7178210" cy="34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48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637BE-9CD4-5048-7B64-4B93773F6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F2F3C32-8C5B-6A5A-1722-FDC8AB3DC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5.2. Temperature measurement</a:t>
                </a:r>
              </a:p>
              <a:p>
                <a:pPr marL="457200" lvl="1" indent="0">
                  <a:buNone/>
                </a:pPr>
                <a:r>
                  <a:rPr lang="es-GT" dirty="0"/>
                  <a:t>ii.  	Measure noise </a:t>
                </a:r>
                <a:r>
                  <a:rPr lang="es-GT"/>
                  <a:t>spectrum</a:t>
                </a:r>
                <a:r>
                  <a:rPr lang="es-GT" dirty="0"/>
                  <a:t> in FLL mode</a:t>
                </a:r>
              </a:p>
              <a:p>
                <a:pPr marL="457200" lvl="1" indent="0">
                  <a:buNone/>
                </a:pPr>
                <a:endParaRPr lang="es-GT" sz="1800" dirty="0"/>
              </a:p>
              <a:p>
                <a:pPr marL="457200" lvl="1" indent="0">
                  <a:buNone/>
                </a:pPr>
                <a:r>
                  <a:rPr lang="es-GT" dirty="0"/>
                  <a:t>Transform measured spectrum into voltage spectral density</a:t>
                </a:r>
              </a:p>
              <a:p>
                <a:pPr marL="457200" lvl="1" indent="0">
                  <a:buNone/>
                </a:pPr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	</a:t>
                </a:r>
                <a:r>
                  <a:rPr lang="es-GT" dirty="0">
                    <a:sym typeface="Wingdings" panose="05000000000000000000" pitchFamily="2" charset="2"/>
                  </a:rPr>
                  <a:t>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𝑉</m:t>
                            </m:r>
                          </m:sub>
                        </m:sSub>
                      </m:e>
                    </m:rad>
                    <m:r>
                      <a:rPr lang="es-G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den>
                    </m:f>
                    <m:r>
                      <a:rPr lang="es-G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/20</m:t>
                        </m:r>
                      </m:sup>
                    </m:sSup>
                  </m:oMath>
                </a14:m>
                <a:endParaRPr lang="es-GT" dirty="0"/>
              </a:p>
              <a:p>
                <a:pPr marL="457200" lvl="1" indent="0">
                  <a:buNone/>
                </a:pPr>
                <a:endParaRPr lang="es-GT" sz="1400" dirty="0"/>
              </a:p>
              <a:p>
                <a:pPr marL="457200" lvl="1" indent="0">
                  <a:buNone/>
                </a:pPr>
                <a:r>
                  <a:rPr lang="es-GT" dirty="0"/>
                  <a:t>Transform  voltage spectral density into current spectral density</a:t>
                </a:r>
              </a:p>
              <a:p>
                <a:pPr marL="457200" lvl="1" indent="0">
                  <a:buNone/>
                </a:pPr>
                <a:r>
                  <a:rPr lang="es-GT" dirty="0">
                    <a:sym typeface="Wingdings" panose="05000000000000000000" pitchFamily="2" charset="2"/>
                  </a:rPr>
                  <a:t>	    </a:t>
                </a:r>
                <a:r>
                  <a:rPr lang="es-GT" b="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sub>
                        </m:sSub>
                      </m:e>
                    </m:rad>
                    <m:r>
                      <a:rPr lang="es-G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e>
                      <m:sup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r>
                      <a:rPr lang="es-G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𝑉</m:t>
                            </m:r>
                          </m:sub>
                        </m:sSub>
                      </m:e>
                    </m:rad>
                  </m:oMath>
                </a14:m>
                <a:endParaRPr lang="es-GT" b="0" dirty="0"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:endParaRPr lang="es-GT" sz="1400" dirty="0"/>
              </a:p>
              <a:p>
                <a:pPr marL="457200" lvl="1" indent="0">
                  <a:buNone/>
                </a:pPr>
                <a:r>
                  <a:rPr lang="es-GT" dirty="0"/>
                  <a:t>Fit expected current spectral density to measured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GT" b="0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</m:t>
                    </m:r>
                  </m:oMath>
                </a14:m>
                <a:endParaRPr lang="es-GT" b="0" dirty="0"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:r>
                  <a:rPr lang="es-GT" dirty="0"/>
                  <a:t>	</a:t>
                </a:r>
                <a:r>
                  <a:rPr lang="es-GT" dirty="0">
                    <a:sym typeface="Wingdings" panose="05000000000000000000" pitchFamily="2" charset="2"/>
                  </a:rPr>
                  <a:t>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sub>
                        </m:sSub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num>
                      <m:den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1+</m:t>
                        </m:r>
                        <m:sSup>
                          <m:sSupPr>
                            <m:ctrlP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e>
                          <m:sup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/</m:t>
                        </m:r>
                        <m:sSubSup>
                          <m:sSubSupPr>
                            <m:ctrlP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𝑓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</m:sub>
                          <m:sup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s-GT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F2F3C32-8C5B-6A5A-1722-FDC8AB3DC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2"/>
                <a:stretch>
                  <a:fillRect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412D1C68-B12B-87CC-1E13-312D2D719669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692512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53536-3ED9-657F-1D9A-968D8BFB5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A888A2-6C18-3661-D577-8B629E78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40933"/>
            <a:ext cx="11277599" cy="49276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GT" sz="3000" dirty="0"/>
              <a:t>5.2. Temperature measurement</a:t>
            </a:r>
          </a:p>
          <a:p>
            <a:pPr marL="457200" lvl="1" indent="0">
              <a:buNone/>
            </a:pPr>
            <a:r>
              <a:rPr lang="es-GT" dirty="0"/>
              <a:t>ii. 	Measure noise </a:t>
            </a:r>
            <a:r>
              <a:rPr lang="es-GT"/>
              <a:t>spectrum</a:t>
            </a:r>
            <a:r>
              <a:rPr lang="es-GT" dirty="0"/>
              <a:t> in FLL mode</a:t>
            </a:r>
          </a:p>
          <a:p>
            <a:pPr marL="457200" lvl="1" indent="0">
              <a:buNone/>
            </a:pPr>
            <a:endParaRPr lang="es-GT" dirty="0"/>
          </a:p>
          <a:p>
            <a:pPr marL="457200" lvl="1" indent="0">
              <a:buNone/>
            </a:pPr>
            <a:endParaRPr lang="es-GT" dirty="0"/>
          </a:p>
          <a:p>
            <a:pPr marL="457200" lvl="1" indent="0">
              <a:buNone/>
            </a:pPr>
            <a:endParaRPr lang="es-GT" dirty="0"/>
          </a:p>
          <a:p>
            <a:pPr marL="457200" lvl="1" indent="0">
              <a:buNone/>
            </a:pPr>
            <a:r>
              <a:rPr lang="es-GT" dirty="0"/>
              <a:t>		</a:t>
            </a:r>
          </a:p>
          <a:p>
            <a:pPr marL="457200" lvl="1" indent="0">
              <a:buNone/>
            </a:pPr>
            <a:endParaRPr lang="es-GT" sz="30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D8A72E-9704-E162-AC10-9A4A932275F7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Evaluation of measurements</a:t>
            </a:r>
            <a:endParaRPr lang="de-DE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D413C08-F525-DF5D-90D8-0E6A7B57EF59}"/>
                  </a:ext>
                </a:extLst>
              </p:cNvPr>
              <p:cNvSpPr txBox="1"/>
              <p:nvPr/>
            </p:nvSpPr>
            <p:spPr>
              <a:xfrm>
                <a:off x="655797" y="2549518"/>
                <a:ext cx="10880403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GT"/>
                  <a:t>Fig. 10:  Measured current density function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sub>
                        </m:sSub>
                      </m:e>
                    </m:rad>
                  </m:oMath>
                </a14:m>
                <a:r>
                  <a:rPr lang="es-GT"/>
                  <a:t> (blue line) and fitted model (green line) </a:t>
                </a:r>
                <a:endParaRPr lang="de-DE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D413C08-F525-DF5D-90D8-0E6A7B57E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97" y="2549518"/>
                <a:ext cx="10880403" cy="427746"/>
              </a:xfrm>
              <a:prstGeom prst="rect">
                <a:avLst/>
              </a:prstGeom>
              <a:blipFill>
                <a:blip r:embed="rId3"/>
                <a:stretch>
                  <a:fillRect l="-504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F9FF013C-1DD9-994D-77DA-CD26C3FAB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5827" r="6421"/>
          <a:stretch/>
        </p:blipFill>
        <p:spPr>
          <a:xfrm>
            <a:off x="2305810" y="3027200"/>
            <a:ext cx="7580376" cy="34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92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4C883-0CB4-0FA6-9242-BE5B60639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F793FB1-20B0-5D9A-84F0-968ABE72FB53}"/>
              </a:ext>
            </a:extLst>
          </p:cNvPr>
          <p:cNvGrpSpPr/>
          <p:nvPr/>
        </p:nvGrpSpPr>
        <p:grpSpPr>
          <a:xfrm>
            <a:off x="237066" y="2146300"/>
            <a:ext cx="11717867" cy="2209800"/>
            <a:chOff x="237066" y="1557867"/>
            <a:chExt cx="11717867" cy="2209800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D374D0C2-802C-6081-2C2A-85854CB29632}"/>
                </a:ext>
              </a:extLst>
            </p:cNvPr>
            <p:cNvSpPr>
              <a:spLocks/>
            </p:cNvSpPr>
            <p:nvPr/>
          </p:nvSpPr>
          <p:spPr>
            <a:xfrm>
              <a:off x="237066" y="1913467"/>
              <a:ext cx="11717867" cy="1854200"/>
            </a:xfrm>
            <a:prstGeom prst="roundRect">
              <a:avLst/>
            </a:prstGeom>
            <a:effectLst>
              <a:outerShdw blurRad="50800" dist="50800" algn="ctr" rotWithShape="0">
                <a:srgbClr val="000000">
                  <a:alpha val="43137"/>
                </a:srgbClr>
              </a:outerShd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itel 1">
              <a:extLst>
                <a:ext uri="{FF2B5EF4-FFF2-40B4-BE49-F238E27FC236}">
                  <a16:creationId xmlns:a16="http://schemas.microsoft.com/office/drawing/2014/main" id="{21C41838-69A7-8AF3-1C5F-9DFCB21FD2CF}"/>
                </a:ext>
              </a:extLst>
            </p:cNvPr>
            <p:cNvSpPr>
              <a:spLocks noGrp="1"/>
            </p:cNvSpPr>
            <p:nvPr>
              <p:ph type="ctrTitle"/>
            </p:nvPr>
          </p:nvSpPr>
          <p:spPr>
            <a:xfrm>
              <a:off x="1523999" y="1557867"/>
              <a:ext cx="9144000" cy="1655763"/>
            </a:xfrm>
          </p:spPr>
          <p:txBody>
            <a:bodyPr>
              <a:normAutofit/>
            </a:bodyPr>
            <a:lstStyle/>
            <a:p>
              <a:r>
                <a:rPr lang="es-GT" sz="4000">
                  <a:solidFill>
                    <a:schemeClr val="bg1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6. Discussion &amp; Comments</a:t>
              </a:r>
              <a:endParaRPr lang="de-DE" sz="400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76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5EE09-5494-8E22-F97A-46A82BBB8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A94B3B-F5C3-5E52-97E6-51EFB01D3F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6.2. Discussion</a:t>
                </a:r>
              </a:p>
              <a:p>
                <a:r>
                  <a:rPr lang="es-GT" sz="2400" dirty="0"/>
                  <a:t>Single-stage SQUID’s characteristics consistent with flux-quantization</a:t>
                </a:r>
              </a:p>
              <a:p>
                <a:r>
                  <a:rPr lang="es-GT" sz="2400"/>
                  <a:t>Linearization</a:t>
                </a:r>
                <a:r>
                  <a:rPr lang="es-GT" sz="2400" dirty="0"/>
                  <a:t> of signal in FLL mode</a:t>
                </a:r>
              </a:p>
              <a:p>
                <a:r>
                  <a:rPr lang="es-GT" sz="2400" dirty="0"/>
                  <a:t>Measured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𝐻𝑒</m:t>
                        </m:r>
                      </m:sub>
                    </m:sSub>
                  </m:oMath>
                </a14:m>
                <a:r>
                  <a:rPr lang="es-GT" sz="2400" dirty="0"/>
                  <a:t> consistent with literature</a:t>
                </a:r>
              </a:p>
              <a:p>
                <a:pPr marL="457200" lvl="1" indent="0">
                  <a:buNone/>
                </a:pPr>
                <a:endParaRPr lang="es-GT" sz="2000" dirty="0"/>
              </a:p>
              <a:p>
                <a:pPr marL="0" indent="0">
                  <a:buNone/>
                </a:pPr>
                <a:endParaRPr lang="es-GT" u="sng" dirty="0"/>
              </a:p>
              <a:p>
                <a:pPr marL="0" indent="0">
                  <a:buNone/>
                </a:pPr>
                <a:endParaRPr lang="es-GT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A94B3B-F5C3-5E52-97E6-51EFB01D3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2"/>
                <a:stretch>
                  <a:fillRect l="-703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4668AB9F-1A44-553F-B669-9193ABEBB315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6. Discussion &amp; Comments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3257283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66BC2-40FC-E095-B105-844650A63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09FD016-B1E1-185B-0088-60F6A65A17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</p:spPr>
            <p:txBody>
              <a:bodyPr>
                <a:normAutofit lnSpcReduction="10000"/>
              </a:bodyPr>
              <a:lstStyle/>
              <a:p>
                <a:pPr marL="457200" lvl="1" indent="0">
                  <a:buNone/>
                </a:pPr>
                <a:r>
                  <a:rPr lang="es-GT" sz="3000" dirty="0"/>
                  <a:t>6.2. Discussion</a:t>
                </a:r>
              </a:p>
              <a:p>
                <a:r>
                  <a:rPr lang="es-GT" sz="2400" dirty="0"/>
                  <a:t>(Small) fit parameters’ errors are not representative </a:t>
                </a:r>
              </a:p>
              <a:p>
                <a:pPr marL="0" indent="0">
                  <a:buNone/>
                </a:pPr>
                <a:r>
                  <a:rPr lang="es-GT" sz="2400" dirty="0"/>
                  <a:t>	</a:t>
                </a:r>
                <a:r>
                  <a:rPr lang="es-GT" sz="2400" dirty="0">
                    <a:sym typeface="Wingdings" panose="05000000000000000000" pitchFamily="2" charset="2"/>
                  </a:rPr>
                  <a:t></a:t>
                </a:r>
                <a:r>
                  <a:rPr lang="es-GT" sz="2400" dirty="0"/>
                  <a:t> </a:t>
                </a:r>
                <a:r>
                  <a:rPr lang="es-GT" sz="2400" dirty="0">
                    <a:sym typeface="Wingdings" panose="05000000000000000000" pitchFamily="2" charset="2"/>
                  </a:rPr>
                  <a:t>Use more than one period of input signal for parameter estimation</a:t>
                </a:r>
                <a:endParaRPr lang="es-GT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sz="24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GT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GT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GT" sz="2400" dirty="0"/>
                  <a:t> off. Expected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  <m:sup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s-GT" sz="2400" b="0" i="1" smtClean="0">
                        <a:latin typeface="Cambria Math" panose="02040503050406030204" pitchFamily="18" charset="0"/>
                      </a:rPr>
                      <m:t>∼9</m:t>
                    </m:r>
                    <m:r>
                      <a:rPr lang="es-GT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GT" sz="2400" dirty="0"/>
                  <a:t>A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s-GT" sz="24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s-GT" sz="2400" dirty="0"/>
              </a:p>
              <a:p>
                <a:pPr marL="0" indent="0">
                  <a:buNone/>
                </a:pPr>
                <a:r>
                  <a:rPr lang="es-GT" sz="2400" dirty="0">
                    <a:sym typeface="Wingdings" panose="05000000000000000000" pitchFamily="2" charset="2"/>
                  </a:rPr>
                  <a:t>	Inadecuate tuning: voltage drop constant for an interval of applied current 	</a:t>
                </a:r>
              </a:p>
              <a:p>
                <a:r>
                  <a:rPr lang="es-GT" sz="2400" dirty="0"/>
                  <a:t>Significant deviation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s-GT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s-GT" sz="2400" dirty="0"/>
                  <a:t>  </a:t>
                </a:r>
              </a:p>
              <a:p>
                <a:pPr marL="0" indent="0">
                  <a:buNone/>
                </a:pPr>
                <a:r>
                  <a:rPr lang="es-GT" sz="2400" dirty="0"/>
                  <a:t>	</a:t>
                </a:r>
                <a:r>
                  <a:rPr lang="es-GT" sz="2400" dirty="0">
                    <a:sym typeface="Wingdings" panose="05000000000000000000" pitchFamily="2" charset="2"/>
                  </a:rPr>
                  <a:t> Missing statistical and systematic errors</a:t>
                </a:r>
              </a:p>
              <a:p>
                <a:pPr marL="0" indent="0">
                  <a:buNone/>
                </a:pPr>
                <a:r>
                  <a:rPr lang="es-GT" sz="2400" dirty="0"/>
                  <a:t>	</a:t>
                </a:r>
                <a:r>
                  <a:rPr lang="es-GT" sz="2400" dirty="0">
                    <a:sym typeface="Wingdings" panose="05000000000000000000" pitchFamily="2" charset="2"/>
                  </a:rPr>
                  <a:t> Problems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  <m:sup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s-GT" sz="2400" dirty="0"/>
                  <a:t> estimation</a:t>
                </a:r>
              </a:p>
              <a:p>
                <a:r>
                  <a:rPr lang="es-GT" sz="2400" dirty="0"/>
                  <a:t>Tuning of double-stage SQUID is not ideal</a:t>
                </a:r>
                <a:endParaRPr lang="es-GT" sz="24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s-GT" sz="2400" dirty="0">
                    <a:sym typeface="Wingdings" panose="05000000000000000000" pitchFamily="2" charset="2"/>
                  </a:rPr>
                  <a:t>	Fine tuning </a:t>
                </a:r>
              </a:p>
              <a:p>
                <a:r>
                  <a:rPr lang="es-GT" sz="2400" dirty="0">
                    <a:sym typeface="Wingdings" panose="05000000000000000000" pitchFamily="2" charset="2"/>
                  </a:rPr>
                  <a:t>A larger fit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s-GT" sz="2400" dirty="0">
                    <a:sym typeface="Wingdings" panose="05000000000000000000" pitchFamily="2" charset="2"/>
                  </a:rPr>
                  <a:t> could improve the precision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GT" sz="2400" b="0" i="1" smtClean="0">
                            <a:latin typeface="Cambria Math" panose="02040503050406030204" pitchFamily="18" charset="0"/>
                          </a:rPr>
                          <m:t>𝐻𝑒</m:t>
                        </m:r>
                      </m:sub>
                    </m:sSub>
                  </m:oMath>
                </a14:m>
                <a:endParaRPr lang="es-GT" sz="2400" dirty="0"/>
              </a:p>
              <a:p>
                <a:pPr marL="0" indent="0">
                  <a:buNone/>
                </a:pPr>
                <a:endParaRPr lang="es-GT" u="sng" dirty="0"/>
              </a:p>
              <a:p>
                <a:pPr marL="0" indent="0">
                  <a:buNone/>
                </a:pPr>
                <a:endParaRPr lang="es-GT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09FD016-B1E1-185B-0088-60F6A65A1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11277599" cy="4927600"/>
              </a:xfrm>
              <a:blipFill>
                <a:blip r:embed="rId2"/>
                <a:stretch>
                  <a:fillRect l="-703" t="-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2C2C7451-E4CC-B172-47D9-9B9D3B7F16A7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6. Discussion &amp; Comments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3587574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8FE3A-841E-B310-692D-26260D428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8CB3D3-1109-C66A-F002-3265ECE5C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40933"/>
            <a:ext cx="11277599" cy="4927600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s-GT" sz="3000" dirty="0"/>
              <a:t>6.3. Comments</a:t>
            </a:r>
          </a:p>
          <a:p>
            <a:pPr marL="457200" lvl="1" indent="0">
              <a:buNone/>
            </a:pPr>
            <a:r>
              <a:rPr lang="es-GT" sz="3000" dirty="0"/>
              <a:t>Pros:</a:t>
            </a:r>
          </a:p>
          <a:p>
            <a:pPr lvl="1"/>
            <a:r>
              <a:rPr lang="es-GT" sz="3000" dirty="0"/>
              <a:t>Done in one evening</a:t>
            </a:r>
          </a:p>
          <a:p>
            <a:pPr lvl="1"/>
            <a:r>
              <a:rPr lang="es-GT" sz="3000" dirty="0"/>
              <a:t> Easy operation</a:t>
            </a:r>
          </a:p>
          <a:p>
            <a:pPr lvl="1"/>
            <a:endParaRPr lang="es-GT" sz="3000" dirty="0"/>
          </a:p>
          <a:p>
            <a:pPr marL="457200" lvl="1" indent="0">
              <a:buNone/>
            </a:pPr>
            <a:r>
              <a:rPr lang="es-GT" sz="3000" dirty="0"/>
              <a:t>Cons: </a:t>
            </a:r>
          </a:p>
          <a:p>
            <a:pPr lvl="1"/>
            <a:r>
              <a:rPr lang="es-GT" sz="3000" dirty="0"/>
              <a:t>PEPV not </a:t>
            </a:r>
            <a:r>
              <a:rPr lang="es-GT" sz="3000"/>
              <a:t>indispensable</a:t>
            </a:r>
            <a:r>
              <a:rPr lang="es-GT" sz="3000" dirty="0"/>
              <a:t>, but helps </a:t>
            </a:r>
            <a:r>
              <a:rPr lang="es-GT" sz="3000"/>
              <a:t>with </a:t>
            </a:r>
            <a:r>
              <a:rPr lang="es-GT" sz="3000" dirty="0"/>
              <a:t>understanding</a:t>
            </a:r>
          </a:p>
          <a:p>
            <a:pPr lvl="1"/>
            <a:r>
              <a:rPr lang="es-GT" sz="3000"/>
              <a:t>Electronics can feel abstract</a:t>
            </a:r>
            <a:endParaRPr lang="es-GT" sz="3000" dirty="0"/>
          </a:p>
          <a:p>
            <a:pPr lvl="1"/>
            <a:r>
              <a:rPr lang="es-GT" sz="3000" dirty="0"/>
              <a:t>Lab’s script not ideal</a:t>
            </a:r>
          </a:p>
          <a:p>
            <a:pPr lvl="2"/>
            <a:r>
              <a:rPr lang="es-GT" sz="2600"/>
              <a:t>Nomenclature</a:t>
            </a:r>
            <a:endParaRPr lang="es-GT" sz="2600" dirty="0"/>
          </a:p>
          <a:p>
            <a:pPr lvl="2"/>
            <a:r>
              <a:rPr lang="es-GT" sz="2600" dirty="0"/>
              <a:t>Evaluation</a:t>
            </a:r>
          </a:p>
          <a:p>
            <a:pPr lvl="1"/>
            <a:endParaRPr lang="es-GT" sz="3000" dirty="0"/>
          </a:p>
          <a:p>
            <a:pPr marL="457200" lvl="1" indent="0">
              <a:buNone/>
            </a:pPr>
            <a:r>
              <a:rPr lang="es-GT" sz="3000" dirty="0"/>
              <a:t>Recommendation:</a:t>
            </a:r>
          </a:p>
          <a:p>
            <a:pPr lvl="1"/>
            <a:r>
              <a:rPr lang="es-GT" sz="3000" dirty="0"/>
              <a:t>Careful reading of tasks</a:t>
            </a:r>
          </a:p>
          <a:p>
            <a:pPr marL="0" indent="0">
              <a:buNone/>
            </a:pPr>
            <a:endParaRPr lang="es-GT" u="sng" dirty="0"/>
          </a:p>
          <a:p>
            <a:pPr marL="0" indent="0">
              <a:buNone/>
            </a:pPr>
            <a:endParaRPr lang="es-GT" u="sng" dirty="0"/>
          </a:p>
          <a:p>
            <a:pPr marL="0" indent="0">
              <a:buNone/>
            </a:pPr>
            <a:endParaRPr lang="es-GT" b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C0CBC54-42DD-DE0A-6393-2E5BB5E9D1D9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5. Discussion &amp; Comments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3103017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C5074-B8AC-ACB2-5366-CD9815D0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F55D9-B20F-1CA5-5F20-0127D9E91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40933"/>
            <a:ext cx="8229599" cy="49276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lvl="1" indent="0">
              <a:buNone/>
            </a:pPr>
            <a:r>
              <a:rPr lang="en-US" sz="3200" dirty="0">
                <a:ea typeface="+mn-lt"/>
                <a:cs typeface="+mn-lt"/>
              </a:rPr>
              <a:t>2.1. Superconductivity</a:t>
            </a:r>
          </a:p>
          <a:p>
            <a:pPr lvl="1"/>
            <a:r>
              <a:rPr lang="en-US" dirty="0">
                <a:ea typeface="+mn-lt"/>
                <a:cs typeface="+mn-lt"/>
              </a:rPr>
              <a:t>Resistance vanishes below a critical temperature  T</a:t>
            </a:r>
            <a:r>
              <a:rPr lang="en-US" baseline="-25000" dirty="0">
                <a:ea typeface="+mn-lt"/>
                <a:cs typeface="+mn-lt"/>
              </a:rPr>
              <a:t>C</a:t>
            </a:r>
            <a:r>
              <a:rPr lang="en-US" sz="2600" dirty="0">
                <a:ea typeface="+mn-lt"/>
                <a:cs typeface="+mn-lt"/>
              </a:rPr>
              <a:t>  </a:t>
            </a:r>
            <a:endParaRPr lang="en-US" sz="2600" baseline="30000">
              <a:ea typeface="+mn-lt"/>
              <a:cs typeface="+mn-lt"/>
            </a:endParaRPr>
          </a:p>
          <a:p>
            <a:pPr marL="142875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When the critical current I</a:t>
            </a:r>
            <a:r>
              <a:rPr lang="en-US" baseline="-25000" dirty="0">
                <a:ea typeface="+mn-lt"/>
                <a:cs typeface="+mn-lt"/>
              </a:rPr>
              <a:t>C</a:t>
            </a:r>
            <a:r>
              <a:rPr lang="en-US" dirty="0">
                <a:ea typeface="+mn-lt"/>
                <a:cs typeface="+mn-lt"/>
              </a:rPr>
              <a:t> or critical flux density B</a:t>
            </a:r>
            <a:r>
              <a:rPr lang="en-US" baseline="-25000" dirty="0">
                <a:ea typeface="+mn-lt"/>
                <a:cs typeface="+mn-lt"/>
              </a:rPr>
              <a:t>C</a:t>
            </a:r>
            <a:r>
              <a:rPr lang="en-US" dirty="0">
                <a:ea typeface="+mn-lt"/>
                <a:cs typeface="+mn-lt"/>
              </a:rPr>
              <a:t> is exceeded, enters a normal state.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Not equivalent to an ideal conductor</a:t>
            </a:r>
            <a:endParaRPr lang="en-US"/>
          </a:p>
          <a:p>
            <a:pPr marL="142875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Expulsion of the magnetic field below critical temperature 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Type I</a:t>
            </a:r>
            <a:endParaRPr lang="en-US"/>
          </a:p>
          <a:p>
            <a:pPr marL="142875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Either in a superconductive or normal state</a:t>
            </a:r>
            <a:endParaRPr lang="en-US" dirty="0"/>
          </a:p>
          <a:p>
            <a:pPr marL="142875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Perfect Diamagnets up to critical Field H</a:t>
            </a:r>
            <a:r>
              <a:rPr lang="en-US" baseline="-25000" dirty="0">
                <a:ea typeface="+mn-lt"/>
                <a:cs typeface="+mn-lt"/>
              </a:rPr>
              <a:t>C</a:t>
            </a:r>
          </a:p>
          <a:p>
            <a:pPr lvl="1"/>
            <a:r>
              <a:rPr lang="en-US" dirty="0">
                <a:ea typeface="+mn-lt"/>
                <a:cs typeface="+mn-lt"/>
              </a:rPr>
              <a:t>Type II</a:t>
            </a:r>
            <a:endParaRPr lang="en-US"/>
          </a:p>
          <a:p>
            <a:pPr marL="142875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Additional </a:t>
            </a:r>
            <a:r>
              <a:rPr lang="en-US">
                <a:ea typeface="+mn-lt"/>
                <a:cs typeface="+mn-lt"/>
              </a:rPr>
              <a:t>mixed-state</a:t>
            </a:r>
            <a:r>
              <a:rPr lang="en-US" dirty="0">
                <a:ea typeface="+mn-lt"/>
                <a:cs typeface="+mn-lt"/>
              </a:rPr>
              <a:t> producing magnetic field vortexes</a:t>
            </a:r>
          </a:p>
          <a:p>
            <a:pPr marL="971550" lvl="1" indent="-514350">
              <a:buAutoNum type="romanLcPeriod"/>
            </a:pP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3000" dirty="0">
                <a:ea typeface="+mn-lt"/>
                <a:cs typeface="+mn-lt"/>
              </a:rPr>
              <a:t>  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3F8BB2A-8470-AC7A-C978-6642435048E1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 dirty="0"/>
              <a:t>	</a:t>
            </a:r>
            <a:r>
              <a:rPr lang="es-GT" sz="4000" dirty="0"/>
              <a:t>2. Theoretical background</a:t>
            </a:r>
            <a:endParaRPr lang="de-DE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132702-8514-FD8E-F18D-A1423B8130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73" t="1468" b="-222"/>
          <a:stretch/>
        </p:blipFill>
        <p:spPr>
          <a:xfrm>
            <a:off x="8824449" y="2787339"/>
            <a:ext cx="3074055" cy="2902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E5A06-A55D-0318-B8CB-01F8628306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4" r="49573" b="-233"/>
          <a:stretch/>
        </p:blipFill>
        <p:spPr>
          <a:xfrm>
            <a:off x="8825210" y="2785224"/>
            <a:ext cx="3074080" cy="2900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B6BB1-9438-5D62-5D91-82045AE6FC88}"/>
              </a:ext>
            </a:extLst>
          </p:cNvPr>
          <p:cNvSpPr txBox="1"/>
          <p:nvPr/>
        </p:nvSpPr>
        <p:spPr>
          <a:xfrm>
            <a:off x="9052820" y="2142717"/>
            <a:ext cx="26181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Fig. 1: </a:t>
            </a:r>
            <a:r>
              <a:rPr lang="en-US" err="1"/>
              <a:t>Meißner</a:t>
            </a:r>
            <a:r>
              <a:rPr lang="en-US"/>
              <a:t> Ochsenfeld effect</a:t>
            </a:r>
          </a:p>
        </p:txBody>
      </p:sp>
    </p:spTree>
    <p:extLst>
      <p:ext uri="{BB962C8B-B14F-4D97-AF65-F5344CB8AC3E}">
        <p14:creationId xmlns:p14="http://schemas.microsoft.com/office/powerpoint/2010/main" val="321526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39A4E-3A6D-2765-5A01-5FC8379C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D3579C-A7F9-652A-45DA-5EFD07792D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7986009" cy="492760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2800" dirty="0"/>
                  <a:t>2.1. Superconductivity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2.1.2. Flux Quantization</a:t>
                </a:r>
              </a:p>
              <a:p>
                <a:pPr marL="457200" lvl="1" indent="0">
                  <a:buNone/>
                </a:pPr>
                <a:r>
                  <a:rPr lang="es-GT"/>
                  <a:t>Consider</a:t>
                </a:r>
                <a:r>
                  <a:rPr lang="es-GT" dirty="0"/>
                  <a:t> closed loop of superconducting material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𝑇</m:t>
                    </m:r>
                    <m:r>
                      <a:rPr lang="es-G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GT" dirty="0"/>
                  <a:t> and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G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s-GT" dirty="0"/>
              </a:p>
              <a:p>
                <a:pPr lvl="1"/>
                <a:r>
                  <a:rPr lang="es-GT" dirty="0"/>
                  <a:t>Inside the ring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s-G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s-GT" dirty="0"/>
                  <a:t> (London penetration depth)</a:t>
                </a:r>
                <a:endParaRPr lang="es-GT"/>
              </a:p>
              <a:p>
                <a:pPr lvl="1"/>
                <a:r>
                  <a:rPr lang="es-GT" dirty="0"/>
                  <a:t>Superconducting currents on the surface</a:t>
                </a:r>
                <a:endParaRPr lang="es-GT"/>
              </a:p>
              <a:p>
                <a:pPr lvl="1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→0 </m:t>
                    </m:r>
                  </m:oMath>
                </a14:m>
                <a:endParaRPr lang="es-GT" dirty="0"/>
              </a:p>
              <a:p>
                <a:pPr lvl="1"/>
                <a:r>
                  <a:rPr lang="es-GT" dirty="0"/>
                  <a:t>Phase difference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GT" dirty="0"/>
                  <a:t> </a:t>
                </a:r>
                <a:endParaRPr lang="es-GT"/>
              </a:p>
              <a:p>
                <a:pPr lvl="1"/>
                <a:r>
                  <a:rPr lang="es-GT" dirty="0"/>
                  <a:t>Enclosed magnetic flux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GT"/>
              </a:p>
              <a:p>
                <a:pPr lvl="1"/>
                <a:r>
                  <a:rPr lang="es-GT" dirty="0"/>
                  <a:t>Screening currents maintain trapped flux</a:t>
                </a:r>
                <a:endParaRPr lang="es-GT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D3579C-A7F9-652A-45DA-5EFD07792D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7986009" cy="4927600"/>
              </a:xfrm>
              <a:blipFill>
                <a:blip r:embed="rId3"/>
                <a:stretch>
                  <a:fillRect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735B3F53-CBA6-7116-4C28-000978151E49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2. Theoretical background</a:t>
            </a:r>
            <a:endParaRPr lang="de-DE" sz="32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46B1CC-638A-6135-B127-79A9CDD90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657" y="4327432"/>
            <a:ext cx="2408342" cy="2363893"/>
          </a:xfrm>
          <a:prstGeom prst="rect">
            <a:avLst/>
          </a:prstGeom>
        </p:spPr>
      </p:pic>
      <p:pic>
        <p:nvPicPr>
          <p:cNvPr id="1026" name="Picture 2" descr="[PDF] Gravitomagnetic Flux Quantization in superconductors and a Method ...">
            <a:extLst>
              <a:ext uri="{FF2B5EF4-FFF2-40B4-BE49-F238E27FC236}">
                <a16:creationId xmlns:a16="http://schemas.microsoft.com/office/drawing/2014/main" id="{6044DE57-BBB2-D23A-223A-F93254DC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676" y="1197894"/>
            <a:ext cx="3456305" cy="31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C5074-B8AC-ACB2-5366-CD9815D0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F55D9-B20F-1CA5-5F20-0127D9E91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40933"/>
            <a:ext cx="7986009" cy="492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s-GT" sz="3000" dirty="0"/>
              <a:t>2.1. Superconductivity </a:t>
            </a:r>
          </a:p>
          <a:p>
            <a:pPr marL="457200" lvl="1" indent="0">
              <a:buNone/>
            </a:pPr>
            <a:r>
              <a:rPr lang="es-GT" sz="2800" dirty="0"/>
              <a:t>2.1.1. Cooper-pairs (CPs)</a:t>
            </a:r>
          </a:p>
          <a:p>
            <a:pPr lvl="1"/>
            <a:r>
              <a:rPr lang="es-GT" dirty="0"/>
              <a:t>Attractive interaction between electrons due to interaction with atom lattice</a:t>
            </a:r>
            <a:endParaRPr lang="es-GT"/>
          </a:p>
          <a:p>
            <a:pPr lvl="1"/>
            <a:r>
              <a:rPr lang="es-GT" dirty="0"/>
              <a:t>CP described by a two-particle wave function</a:t>
            </a:r>
            <a:endParaRPr lang="es-GT"/>
          </a:p>
          <a:p>
            <a:pPr lvl="1"/>
            <a:r>
              <a:rPr lang="es-GT" dirty="0"/>
              <a:t>CP behave like bosons</a:t>
            </a:r>
            <a:endParaRPr lang="es-GT"/>
          </a:p>
          <a:p>
            <a:pPr marL="457200" lvl="1" indent="0">
              <a:buNone/>
            </a:pPr>
            <a:r>
              <a:rPr lang="es-GT" dirty="0">
                <a:sym typeface="Wingdings" panose="05000000000000000000" pitchFamily="2" charset="2"/>
              </a:rPr>
              <a:t>	 CPs condensate, i.e. common macroscopic ground-state wave-function</a:t>
            </a:r>
            <a:endParaRPr lang="es-G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3F8BB2A-8470-AC7A-C978-6642435048E1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2. Theoretical background</a:t>
            </a:r>
            <a:endParaRPr lang="de-DE" sz="32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FE51297-93DC-66EE-9383-0618D484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24" y="4318508"/>
            <a:ext cx="5518738" cy="223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06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05E17-51CD-BF66-8FA7-D5EE705BF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5F5259-E82A-1058-6E76-37826BD6A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667" y="1540933"/>
                <a:ext cx="7649958" cy="4927600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 marL="457200" lvl="1" indent="0">
                  <a:buNone/>
                </a:pPr>
                <a:r>
                  <a:rPr lang="es-GT" sz="2800" dirty="0"/>
                  <a:t>2.1. Superconductivity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2.1.3. Josephson Junction</a:t>
                </a:r>
              </a:p>
              <a:p>
                <a:pPr marL="457200" lvl="1" indent="0">
                  <a:buNone/>
                </a:pPr>
                <a:r>
                  <a:rPr lang="es-GT" dirty="0"/>
                  <a:t>Consider two superconductors separated by thin insulator</a:t>
                </a:r>
              </a:p>
              <a:p>
                <a:pPr lvl="1"/>
                <a:r>
                  <a:rPr lang="es-G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GT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GT" dirty="0"/>
                  <a:t> are coupled</a:t>
                </a:r>
              </a:p>
              <a:p>
                <a:pPr lvl="1"/>
                <a:r>
                  <a:rPr lang="es-GT" dirty="0"/>
                  <a:t>dc Josephson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s-GT" dirty="0"/>
                  <a:t>: phase difference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GT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s-GT" dirty="0"/>
                  <a:t> dependent (dc-)current. Critical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GT" dirty="0"/>
              </a:p>
              <a:p>
                <a:pPr lvl="1"/>
                <a:r>
                  <a:rPr lang="es-GT" dirty="0"/>
                  <a:t>ac Josephson effect: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s-G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s-GT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s-G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s-GT" dirty="0"/>
                  <a:t> for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GT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s-GT" dirty="0"/>
                  <a:t> causing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s-G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s-GT" dirty="0"/>
                  <a:t> (ac-current). </a:t>
                </a:r>
              </a:p>
              <a:p>
                <a:pPr lvl="1"/>
                <a:r>
                  <a:rPr lang="es-GT" dirty="0"/>
                  <a:t>For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G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s-GT" dirty="0"/>
                  <a:t> critical currents depend 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GT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sSub>
                          <m:sSubPr>
                            <m:ctrlPr>
                              <a:rPr lang="es-G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GT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s-G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s-GT" dirty="0"/>
              </a:p>
              <a:p>
                <a:pPr lvl="1"/>
                <a:r>
                  <a:rPr lang="es-GT" dirty="0"/>
                  <a:t>If  externally applied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GT" dirty="0"/>
                  <a:t> other contributions to total current: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GT" dirty="0"/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s-G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GT" dirty="0"/>
              </a:p>
              <a:p>
                <a:pPr marL="457200" lvl="1" indent="0">
                  <a:buNone/>
                </a:pPr>
                <a:r>
                  <a:rPr lang="es-GT" dirty="0"/>
                  <a:t>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55F5259-E82A-1058-6E76-37826BD6A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667" y="1540933"/>
                <a:ext cx="7649958" cy="4927600"/>
              </a:xfrm>
              <a:blipFill>
                <a:blip r:embed="rId3"/>
                <a:stretch>
                  <a:fillRect t="-2847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983A5DB0-9A96-2CEA-7E64-6F1FB1BAA2B7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2. Theoretical background</a:t>
            </a:r>
            <a:endParaRPr lang="de-DE" sz="3200"/>
          </a:p>
        </p:txBody>
      </p:sp>
      <p:pic>
        <p:nvPicPr>
          <p:cNvPr id="2" name="Picture 1" descr="A diagram of a graph&#10;&#10;Description automatically generated">
            <a:extLst>
              <a:ext uri="{FF2B5EF4-FFF2-40B4-BE49-F238E27FC236}">
                <a16:creationId xmlns:a16="http://schemas.microsoft.com/office/drawing/2014/main" id="{49E0B986-43D6-1EC7-0D09-DF48EFF8B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829" y="1931948"/>
            <a:ext cx="3774343" cy="24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48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D8F2C-E19B-A71A-7075-DABD252C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B67097-CDE9-924C-6BB0-69C409184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2827" y="1551093"/>
                <a:ext cx="7649958" cy="492760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457200" lvl="1" indent="0">
                  <a:buNone/>
                </a:pPr>
                <a:r>
                  <a:rPr lang="es-GT" sz="2800" dirty="0"/>
                  <a:t>2.1. Superconductivity</a:t>
                </a:r>
              </a:p>
              <a:p>
                <a:pPr marL="457200" lvl="1" indent="0">
                  <a:buNone/>
                </a:pPr>
                <a:r>
                  <a:rPr lang="es-GT" sz="2800" dirty="0"/>
                  <a:t>2.1.3. Josephson Junction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s-GT" dirty="0"/>
                  <a:t>: Normal current</a:t>
                </a:r>
              </a:p>
              <a:p>
                <a:pPr lvl="1"/>
                <a:r>
                  <a:rPr lang="es-GT" dirty="0"/>
                  <a:t>Thermal and electrical energy break CPs. Broken CPs tunnel through the gap</a:t>
                </a:r>
              </a:p>
              <a:p>
                <a:pPr lvl="1"/>
                <a:r>
                  <a:rPr lang="es-GT" dirty="0"/>
                  <a:t>Obeys Ohm’s law with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s-GT" dirty="0"/>
              </a:p>
              <a:p>
                <a:pPr lvl="1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s-GT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s-G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s-G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GT" dirty="0">
                    <a:sym typeface="Wingdings" panose="05000000000000000000" pitchFamily="2" charset="2"/>
                  </a:rPr>
                  <a:t>for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GT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s-GT" dirty="0"/>
                  <a:t>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G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s-GT" dirty="0"/>
                  <a:t>: Fluctuation current</a:t>
                </a:r>
              </a:p>
              <a:p>
                <a:pPr lvl="1"/>
                <a:r>
                  <a:rPr lang="es-GT" dirty="0"/>
                  <a:t>Brownian motion of quasiparticles creates current noise</a:t>
                </a:r>
              </a:p>
              <a:p>
                <a:pPr lvl="1"/>
                <a:r>
                  <a:rPr lang="es-GT" dirty="0"/>
                  <a:t>Nyquist’s theorem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B67097-CDE9-924C-6BB0-69C409184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2827" y="1551093"/>
                <a:ext cx="7649958" cy="4927600"/>
              </a:xfrm>
              <a:blipFill>
                <a:blip r:embed="rId3"/>
                <a:stretch>
                  <a:fillRect t="-1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D1567DA3-EA8E-D6FE-4F1C-839B54A652B8}"/>
              </a:ext>
            </a:extLst>
          </p:cNvPr>
          <p:cNvSpPr/>
          <p:nvPr/>
        </p:nvSpPr>
        <p:spPr>
          <a:xfrm>
            <a:off x="0" y="0"/>
            <a:ext cx="12192000" cy="1202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GT" sz="3200"/>
              <a:t>	</a:t>
            </a:r>
            <a:r>
              <a:rPr lang="es-GT" sz="4000"/>
              <a:t>2. Theoretical background</a:t>
            </a:r>
            <a:endParaRPr lang="de-DE" sz="3200"/>
          </a:p>
        </p:txBody>
      </p:sp>
      <p:pic>
        <p:nvPicPr>
          <p:cNvPr id="2" name="Picture 1" descr="A diagram of a graph&#10;&#10;Description automatically generated">
            <a:extLst>
              <a:ext uri="{FF2B5EF4-FFF2-40B4-BE49-F238E27FC236}">
                <a16:creationId xmlns:a16="http://schemas.microsoft.com/office/drawing/2014/main" id="{A4BF48E0-7F42-24F9-A30F-481821BCD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829" y="1931948"/>
            <a:ext cx="3774343" cy="24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6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39954FC2248742B5119844346DAC21" ma:contentTypeVersion="4" ma:contentTypeDescription="Create a new document." ma:contentTypeScope="" ma:versionID="645efb9acc54f7eb84708a81da0200f1">
  <xsd:schema xmlns:xsd="http://www.w3.org/2001/XMLSchema" xmlns:xs="http://www.w3.org/2001/XMLSchema" xmlns:p="http://schemas.microsoft.com/office/2006/metadata/properties" xmlns:ns2="9d10a724-8c0b-46c1-95ea-8dabf147f11b" targetNamespace="http://schemas.microsoft.com/office/2006/metadata/properties" ma:root="true" ma:fieldsID="4269c2a7daec912223e7b67af2562c87" ns2:_="">
    <xsd:import namespace="9d10a724-8c0b-46c1-95ea-8dabf147f1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0a724-8c0b-46c1-95ea-8dabf147f1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63D520-B70A-4577-8524-BF773CB555F3}">
  <ds:schemaRefs>
    <ds:schemaRef ds:uri="9d10a724-8c0b-46c1-95ea-8dabf147f1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5680153-6CA4-4E42-ACED-1388C1012A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00553D-4FA0-44DF-BD5E-0933CA8E052A}">
  <ds:schemaRefs>
    <ds:schemaRef ds:uri="http://purl.org/dc/terms/"/>
    <ds:schemaRef ds:uri="http://purl.org/dc/elements/1.1/"/>
    <ds:schemaRef ds:uri="9d10a724-8c0b-46c1-95ea-8dabf147f11b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3386</Words>
  <Application>Microsoft Office PowerPoint</Application>
  <PresentationFormat>Breitbild</PresentationFormat>
  <Paragraphs>537</Paragraphs>
  <Slides>49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Cambria Math</vt:lpstr>
      <vt:lpstr>Leelawadee UI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Figueroa Coc, Q inich Pakal</dc:creator>
  <cp:lastModifiedBy>Figueroa Coc, Q inich Pakal</cp:lastModifiedBy>
  <cp:revision>1</cp:revision>
  <dcterms:created xsi:type="dcterms:W3CDTF">2025-01-07T21:32:03Z</dcterms:created>
  <dcterms:modified xsi:type="dcterms:W3CDTF">2025-01-13T14:25:01Z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0x010100D239954FC2248742B5119844346DAC21</vt:lpwstr>
  </property>
</Properties>
</file>